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Lst>
  <p:sldSz cx="12192000" cy="6858000"/>
  <p:notesSz cx="6858000" cy="9144000"/>
  <p:defaultText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78407"/>
  </p:normalViewPr>
  <p:slideViewPr>
    <p:cSldViewPr snapToGrid="0">
      <p:cViewPr varScale="1">
        <p:scale>
          <a:sx n="87" d="100"/>
          <a:sy n="87" d="100"/>
        </p:scale>
        <p:origin x="15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K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DABAAB-21B4-C540-AB5F-6ECF45BF3320}" type="datetimeFigureOut">
              <a:rPr lang="en-KR" smtClean="0"/>
              <a:t>6/9/25</a:t>
            </a:fld>
            <a:endParaRPr lang="en-K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K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K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D6279B-BB84-034C-9E81-E0E7BBFF9FA0}" type="slidenum">
              <a:rPr lang="en-KR" smtClean="0"/>
              <a:t>‹#›</a:t>
            </a:fld>
            <a:endParaRPr lang="en-KR"/>
          </a:p>
        </p:txBody>
      </p:sp>
    </p:spTree>
    <p:extLst>
      <p:ext uri="{BB962C8B-B14F-4D97-AF65-F5344CB8AC3E}">
        <p14:creationId xmlns:p14="http://schemas.microsoft.com/office/powerpoint/2010/main" val="28589687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 2: Segment Anything in Images and Videos,' a significant advancement from Meta FAIR. This work, spearheaded by core contributors </a:t>
            </a:r>
            <a:r>
              <a:rPr lang="en-US" dirty="0" err="1"/>
              <a:t>Tengyu</a:t>
            </a:r>
            <a:r>
              <a:rPr lang="en-US" dirty="0"/>
              <a:t> Ma and Christoph </a:t>
            </a:r>
            <a:r>
              <a:rPr lang="en-US" dirty="0" err="1"/>
              <a:t>Feichtenhofer</a:t>
            </a:r>
            <a:r>
              <a:rPr lang="en-US" dirty="0"/>
              <a:t> and a large team, aims to create a foundational model for </a:t>
            </a:r>
            <a:r>
              <a:rPr lang="en-US" dirty="0" err="1"/>
              <a:t>promptable</a:t>
            </a:r>
            <a:r>
              <a:rPr lang="en-US" dirty="0"/>
              <a:t> visual segmentation across both static images and dynamic video content."</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1</a:t>
            </a:fld>
            <a:endParaRPr lang="en-KR"/>
          </a:p>
        </p:txBody>
      </p:sp>
    </p:spTree>
    <p:extLst>
      <p:ext uri="{BB962C8B-B14F-4D97-AF65-F5344CB8AC3E}">
        <p14:creationId xmlns:p14="http://schemas.microsoft.com/office/powerpoint/2010/main" val="143599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SAM 2's performance. For </a:t>
            </a:r>
            <a:r>
              <a:rPr lang="en-US" dirty="0" err="1"/>
              <a:t>promptable</a:t>
            </a:r>
            <a:r>
              <a:rPr lang="en-US" dirty="0"/>
              <a:t> video segmentation, evaluations were conducted in both interactive offline and online settings on 9 densely annotated zero-shot video datasets. The metric used is J&amp;F, which combines Intersection over Union and Boundary F-measure. Strong baselines were created by combining the original SAM with state-of-the-art VOS models, </a:t>
            </a:r>
            <a:r>
              <a:rPr lang="en-US" dirty="0" err="1"/>
              <a:t>XMem</a:t>
            </a:r>
            <a:r>
              <a:rPr lang="en-US" dirty="0"/>
              <a:t>++ and Cutie. The results are compelling: SAM 2 significantly outperforms these strong baselines in both evaluation settings. Critically, it achieves better segmentation accuracy while requiring approximately three times fewer user interactions, highlighting its efficiency and improved user experience.</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10</a:t>
            </a:fld>
            <a:endParaRPr lang="en-KR"/>
          </a:p>
        </p:txBody>
      </p:sp>
    </p:spTree>
    <p:extLst>
      <p:ext uri="{BB962C8B-B14F-4D97-AF65-F5344CB8AC3E}">
        <p14:creationId xmlns:p14="http://schemas.microsoft.com/office/powerpoint/2010/main" val="2573940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 2 also excels in more traditional tasks. In </a:t>
            </a:r>
            <a:r>
              <a:rPr lang="en-US" b="1" dirty="0"/>
              <a:t>Semi-supervised Video Object Segmentation</a:t>
            </a:r>
            <a:r>
              <a:rPr lang="en-US" dirty="0"/>
              <a:t>, where prompts are given only on the first frame, SAM 2 outperformed the </a:t>
            </a:r>
            <a:r>
              <a:rPr lang="en-US" dirty="0" err="1"/>
              <a:t>SAM+XMem</a:t>
            </a:r>
            <a:r>
              <a:rPr lang="en-US" dirty="0"/>
              <a:t>++ and </a:t>
            </a:r>
            <a:r>
              <a:rPr lang="en-US" dirty="0" err="1"/>
              <a:t>SAM+Cutie</a:t>
            </a:r>
            <a:r>
              <a:rPr lang="en-US" dirty="0"/>
              <a:t> baselines across 17 zero-shot video datasets, regardless of whether the prompt was clicks, a box, or a ground-truth mask. This demonstrates its strength even in non-interactive VOS scenarios. For </a:t>
            </a:r>
            <a:r>
              <a:rPr lang="en-US" b="1" dirty="0"/>
              <a:t>Image Segmentation</a:t>
            </a:r>
            <a:r>
              <a:rPr lang="en-US" dirty="0"/>
              <a:t>, evaluated on the Segment Anything task across 37 datasets, SAM 2 with its </a:t>
            </a:r>
            <a:r>
              <a:rPr lang="en-US" dirty="0" err="1"/>
              <a:t>Hiera</a:t>
            </a:r>
            <a:r>
              <a:rPr lang="en-US" dirty="0"/>
              <a:t>-B+ encoder, even when trained only on SA-1B, achieved a higher 1-click </a:t>
            </a:r>
            <a:r>
              <a:rPr lang="en-US" dirty="0" err="1"/>
              <a:t>mIoU</a:t>
            </a:r>
            <a:r>
              <a:rPr lang="en-US" dirty="0"/>
              <a:t> than the original SAM with its larger </a:t>
            </a:r>
            <a:r>
              <a:rPr lang="en-US" dirty="0" err="1"/>
              <a:t>ViT</a:t>
            </a:r>
            <a:r>
              <a:rPr lang="en-US" dirty="0"/>
              <a:t>-H encoder. Remarkably, it did this while being </a:t>
            </a:r>
            <a:r>
              <a:rPr lang="en-US" b="1" dirty="0"/>
              <a:t>6 times faster</a:t>
            </a:r>
            <a:r>
              <a:rPr lang="en-US" dirty="0"/>
              <a:t>. When SAM 2 is trained on the full mix of image and video data, its image segmentation accuracy is further boosted, showcasing the benefits of joint training.</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11</a:t>
            </a:fld>
            <a:endParaRPr lang="en-KR"/>
          </a:p>
        </p:txBody>
      </p:sp>
    </p:spTree>
    <p:extLst>
      <p:ext uri="{BB962C8B-B14F-4D97-AF65-F5344CB8AC3E}">
        <p14:creationId xmlns:p14="http://schemas.microsoft.com/office/powerpoint/2010/main" val="707937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SAM 2 represents a significant and natural evolution of the Segment Anything paradigm, successfully extending its powerful </a:t>
            </a:r>
            <a:r>
              <a:rPr lang="en-US" dirty="0" err="1"/>
              <a:t>promptable</a:t>
            </a:r>
            <a:r>
              <a:rPr lang="en-US" dirty="0"/>
              <a:t> segmentation capabilities into the complex domain of video. Its key contributions are the refined </a:t>
            </a:r>
            <a:r>
              <a:rPr lang="en-US" dirty="0" err="1"/>
              <a:t>Promptable</a:t>
            </a:r>
            <a:r>
              <a:rPr lang="en-US" dirty="0"/>
              <a:t> Visual Segmentation task which unifies interactive segmentation for images and videos; the innovative model architecture featuring streaming memory to effectively handle temporal dynamics; and the creation of the large-scale, diverse SA-V dataset, collected via an innovative data engine, which is crucial for robust training and benchmarking. SAM 2 marks a substantial advancement in visual perception. Meta FAIR is releasing the model, the SA-V dataset, and code, and it's hoped that these contributions will serve as milestones to propel further research and a wide array of new applications in both image and video understanding.</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12</a:t>
            </a:fld>
            <a:endParaRPr lang="en-KR"/>
          </a:p>
        </p:txBody>
      </p:sp>
    </p:spTree>
    <p:extLst>
      <p:ext uri="{BB962C8B-B14F-4D97-AF65-F5344CB8AC3E}">
        <p14:creationId xmlns:p14="http://schemas.microsoft.com/office/powerpoint/2010/main" val="2332797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 2 is a new and smart computer program made by people at Meta FAIR.</a:t>
            </a:r>
          </a:p>
          <a:p>
            <a:r>
              <a:rPr lang="en-US" dirty="0"/>
              <a:t>Think of it as an updated version of an older tool called SAM (Segment Anything Model).</a:t>
            </a:r>
          </a:p>
          <a:p>
            <a:r>
              <a:rPr lang="en-US" dirty="0"/>
              <a:t>Its main job is to find and draw outlines around things in both </a:t>
            </a:r>
            <a:r>
              <a:rPr lang="en-US" b="1" dirty="0"/>
              <a:t>pictures and videos</a:t>
            </a:r>
            <a:r>
              <a:rPr lang="en-US" dirty="0"/>
              <a:t> when you ask it to.</a:t>
            </a:r>
          </a:p>
          <a:p>
            <a:r>
              <a:rPr lang="en-US" dirty="0"/>
              <a:t>It uses a special kind of smart thinking (called a transformer) and has a "memory" that helps it understand videos as they play, almost like watching them in real time.</a:t>
            </a:r>
          </a:p>
          <a:p>
            <a:endParaRPr lang="en-KR" dirty="0"/>
          </a:p>
          <a:p>
            <a:r>
              <a:rPr lang="en-US" dirty="0"/>
              <a:t>Okay, let's talk about SAM 2 using very simple words.</a:t>
            </a:r>
          </a:p>
          <a:p>
            <a:r>
              <a:rPr lang="en-US" dirty="0"/>
              <a:t>Imagine you have a magic coloring tool for your computer. That's kind of like SAM 2.</a:t>
            </a:r>
          </a:p>
          <a:p>
            <a:r>
              <a:rPr lang="en-US" b="1" dirty="0"/>
              <a:t>What is SAM 2?</a:t>
            </a:r>
            <a:endParaRPr lang="en-US" dirty="0"/>
          </a:p>
          <a:p>
            <a:pPr>
              <a:buFont typeface="Arial" panose="020B0604020202020204" pitchFamily="34" charset="0"/>
              <a:buChar char="•"/>
            </a:pPr>
            <a:r>
              <a:rPr lang="en-US" dirty="0"/>
              <a:t>SAM 2 is a new and smart computer program made by people at Meta FAIR.</a:t>
            </a:r>
          </a:p>
          <a:p>
            <a:pPr>
              <a:buFont typeface="Arial" panose="020B0604020202020204" pitchFamily="34" charset="0"/>
              <a:buChar char="•"/>
            </a:pPr>
            <a:r>
              <a:rPr lang="en-US" dirty="0"/>
              <a:t>Think of it as an updated version of an older tool called SAM (Segment Anything Model).</a:t>
            </a:r>
          </a:p>
          <a:p>
            <a:pPr>
              <a:buFont typeface="Arial" panose="020B0604020202020204" pitchFamily="34" charset="0"/>
              <a:buChar char="•"/>
            </a:pPr>
            <a:r>
              <a:rPr lang="en-US" dirty="0"/>
              <a:t>Its main job is to find and draw outlines around things in both </a:t>
            </a:r>
            <a:r>
              <a:rPr lang="en-US" b="1" dirty="0"/>
              <a:t>pictures and videos</a:t>
            </a:r>
            <a:r>
              <a:rPr lang="en-US" dirty="0"/>
              <a:t> when you ask it to.</a:t>
            </a:r>
          </a:p>
          <a:p>
            <a:pPr>
              <a:buFont typeface="Arial" panose="020B0604020202020204" pitchFamily="34" charset="0"/>
              <a:buChar char="•"/>
            </a:pPr>
            <a:r>
              <a:rPr lang="en-US" dirty="0"/>
              <a:t>It uses a special kind of smart thinking (called a transformer) and has a "memory" that helps it understand videos as they play, almost like watching them in real time.</a:t>
            </a:r>
          </a:p>
          <a:p>
            <a:r>
              <a:rPr lang="en-US" b="1" dirty="0"/>
              <a:t>What is the purpose (the job) of SAM 2?</a:t>
            </a:r>
            <a:endParaRPr lang="en-US" dirty="0"/>
          </a:p>
          <a:p>
            <a:pPr>
              <a:buFont typeface="Arial" panose="020B0604020202020204" pitchFamily="34" charset="0"/>
              <a:buChar char="•"/>
            </a:pPr>
            <a:r>
              <a:rPr lang="en-US" dirty="0"/>
              <a:t>The main purpose is to </a:t>
            </a:r>
            <a:r>
              <a:rPr lang="en-US" b="1" dirty="0"/>
              <a:t>"segment anything"</a:t>
            </a:r>
            <a:r>
              <a:rPr lang="en-US" dirty="0"/>
              <a:t> – that means it can outline any object or area you point out in a picture or a video.</a:t>
            </a:r>
          </a:p>
          <a:p>
            <a:pPr>
              <a:buFont typeface="Arial" panose="020B0604020202020204" pitchFamily="34" charset="0"/>
              <a:buChar char="•"/>
            </a:pPr>
            <a:r>
              <a:rPr lang="en-US" dirty="0"/>
              <a:t>You can tell it what to outline by giving it "prompts," like: </a:t>
            </a:r>
          </a:p>
          <a:p>
            <a:pPr marL="742950" lvl="1" indent="-285750">
              <a:buFont typeface="Arial" panose="020B0604020202020204" pitchFamily="34" charset="0"/>
              <a:buChar char="•"/>
            </a:pPr>
            <a:r>
              <a:rPr lang="en-US" dirty="0"/>
              <a:t>Clicking on a thing.</a:t>
            </a:r>
          </a:p>
          <a:p>
            <a:pPr marL="742950" lvl="1" indent="-285750">
              <a:buFont typeface="Arial" panose="020B0604020202020204" pitchFamily="34" charset="0"/>
              <a:buChar char="•"/>
            </a:pPr>
            <a:r>
              <a:rPr lang="en-US" dirty="0"/>
              <a:t>Drawing a box around a thing.</a:t>
            </a:r>
          </a:p>
          <a:p>
            <a:pPr marL="742950" lvl="1" indent="-285750">
              <a:buFont typeface="Arial" panose="020B0604020202020204" pitchFamily="34" charset="0"/>
              <a:buChar char="•"/>
            </a:pPr>
            <a:r>
              <a:rPr lang="en-US" dirty="0"/>
              <a:t>Giving it a rough idea of the shape (a mask).</a:t>
            </a:r>
          </a:p>
          <a:p>
            <a:pPr>
              <a:buFont typeface="Arial" panose="020B0604020202020204" pitchFamily="34" charset="0"/>
              <a:buChar char="•"/>
            </a:pPr>
            <a:r>
              <a:rPr lang="en-US" dirty="0"/>
              <a:t>It's built to be really good with videos, understanding how things move, change shape, or even get hidden and then show up again.</a:t>
            </a:r>
          </a:p>
          <a:p>
            <a:pPr>
              <a:buFont typeface="Arial" panose="020B0604020202020204" pitchFamily="34" charset="0"/>
              <a:buChar char="•"/>
            </a:pPr>
            <a:r>
              <a:rPr lang="en-US" dirty="0"/>
              <a:t>This can be super helpful for things like: </a:t>
            </a:r>
          </a:p>
          <a:p>
            <a:pPr marL="742950" lvl="1" indent="-285750">
              <a:buFont typeface="Arial" panose="020B0604020202020204" pitchFamily="34" charset="0"/>
              <a:buChar char="•"/>
            </a:pPr>
            <a:r>
              <a:rPr lang="en-US" dirty="0"/>
              <a:t>Editing videos.</a:t>
            </a:r>
          </a:p>
          <a:p>
            <a:pPr marL="742950" lvl="1" indent="-285750">
              <a:buFont typeface="Arial" panose="020B0604020202020204" pitchFamily="34" charset="0"/>
              <a:buChar char="•"/>
            </a:pPr>
            <a:r>
              <a:rPr lang="en-US" dirty="0"/>
              <a:t>Helping robots "see" and understand the world.</a:t>
            </a:r>
          </a:p>
          <a:p>
            <a:pPr marL="742950" lvl="1" indent="-285750">
              <a:buFont typeface="Arial" panose="020B0604020202020204" pitchFamily="34" charset="0"/>
              <a:buChar char="•"/>
            </a:pPr>
            <a:r>
              <a:rPr lang="en-US" dirty="0"/>
              <a:t>Making cool effects for virtual reality (VR) or augmented reality (AR).</a:t>
            </a:r>
          </a:p>
          <a:p>
            <a:pPr marL="742950" lvl="1" indent="-285750">
              <a:buFont typeface="Arial" panose="020B0604020202020204" pitchFamily="34" charset="0"/>
              <a:buChar char="•"/>
            </a:pPr>
            <a:r>
              <a:rPr lang="en-US" dirty="0"/>
              <a:t>Self-driving cars.</a:t>
            </a:r>
          </a:p>
          <a:p>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2</a:t>
            </a:fld>
            <a:endParaRPr lang="en-KR"/>
          </a:p>
        </p:txBody>
      </p:sp>
    </p:spTree>
    <p:extLst>
      <p:ext uri="{BB962C8B-B14F-4D97-AF65-F5344CB8AC3E}">
        <p14:creationId xmlns:p14="http://schemas.microsoft.com/office/powerpoint/2010/main" val="3262108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 2 addresses these challenges with three core contributions, creating a unified model for both video and image segmentation.</a:t>
            </a:r>
          </a:p>
          <a:p>
            <a:pPr>
              <a:buFont typeface="Arial" panose="020B0604020202020204" pitchFamily="34" charset="0"/>
              <a:buChar char="•"/>
            </a:pPr>
            <a:r>
              <a:rPr lang="en-US" dirty="0"/>
              <a:t>First, the </a:t>
            </a:r>
            <a:r>
              <a:rPr lang="en-US" b="1" dirty="0"/>
              <a:t>Task</a:t>
            </a:r>
            <a:r>
              <a:rPr lang="en-US" dirty="0"/>
              <a:t>: They define '</a:t>
            </a:r>
            <a:r>
              <a:rPr lang="en-US" dirty="0" err="1"/>
              <a:t>Promptable</a:t>
            </a:r>
            <a:r>
              <a:rPr lang="en-US" dirty="0"/>
              <a:t> Visual Segmentation' or PVS, which extends interactive segmentation to the video domain.</a:t>
            </a:r>
          </a:p>
          <a:p>
            <a:pPr>
              <a:buFont typeface="Arial" panose="020B0604020202020204" pitchFamily="34" charset="0"/>
              <a:buChar char="•"/>
            </a:pPr>
            <a:r>
              <a:rPr lang="en-US" dirty="0"/>
              <a:t>Second, the </a:t>
            </a:r>
            <a:r>
              <a:rPr lang="en-US" b="1" dirty="0"/>
              <a:t>Model</a:t>
            </a:r>
            <a:r>
              <a:rPr lang="en-US" dirty="0"/>
              <a:t>: SAM 2 employs a simple transformer architecture but critically incorporates a streaming memory for real-time video processing.</a:t>
            </a:r>
          </a:p>
          <a:p>
            <a:pPr>
              <a:buFont typeface="Arial" panose="020B0604020202020204" pitchFamily="34" charset="0"/>
              <a:buChar char="•"/>
            </a:pPr>
            <a:r>
              <a:rPr lang="en-US" dirty="0"/>
              <a:t>And third, the </a:t>
            </a:r>
            <a:r>
              <a:rPr lang="en-US" b="1" dirty="0"/>
              <a:t>Data</a:t>
            </a:r>
            <a:r>
              <a:rPr lang="en-US" dirty="0"/>
              <a:t>: A novel data engine was developed to collect the 'Segment Anything Video' or SA-V dataset, which is now the largest video segmentation dataset available. The impact is substantial: In video, SAM 2 achieves better accuracy with three times fewer user interactions. In images, it's not only more accurate but also six times faster than the original SAM. Importantly, Meta is releasing the model, the SA-V dataset, training code, and an interactive demo to the research community.</a:t>
            </a:r>
          </a:p>
          <a:p>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3</a:t>
            </a:fld>
            <a:endParaRPr lang="en-KR"/>
          </a:p>
        </p:txBody>
      </p:sp>
    </p:spTree>
    <p:extLst>
      <p:ext uri="{BB962C8B-B14F-4D97-AF65-F5344CB8AC3E}">
        <p14:creationId xmlns:p14="http://schemas.microsoft.com/office/powerpoint/2010/main" val="2053509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delve into the </a:t>
            </a:r>
            <a:r>
              <a:rPr lang="en-US" dirty="0" err="1"/>
              <a:t>Promptable</a:t>
            </a:r>
            <a:r>
              <a:rPr lang="en-US" dirty="0"/>
              <a:t> Visual Segmentation task. PVS allows users to interact with a video by providing prompts – such as points, boxes, or even masks – on </a:t>
            </a:r>
            <a:r>
              <a:rPr lang="en-US" i="1" dirty="0"/>
              <a:t>any</a:t>
            </a:r>
            <a:r>
              <a:rPr lang="en-US" dirty="0"/>
              <a:t> frame. These prompts can be positive, to select an object, or negative, to exclude parts. The goal is for the model to then output a </a:t>
            </a:r>
            <a:r>
              <a:rPr lang="en-US" dirty="0" err="1"/>
              <a:t>spatio</a:t>
            </a:r>
            <a:r>
              <a:rPr lang="en-US" dirty="0"/>
              <a:t>-temporal mask, called a '</a:t>
            </a:r>
            <a:r>
              <a:rPr lang="en-US" dirty="0" err="1"/>
              <a:t>masklet</a:t>
            </a:r>
            <a:r>
              <a:rPr lang="en-US" dirty="0"/>
              <a:t>,' for that object across the entire video. A key aspect is interactivity. When a prompt is given, the model provides an immediate mask on that frame. It then propagates this understanding to other frames. Crucially, PVS supports iterative refinement. If the model makes an error or loses track, the user can provide additional prompts on any frame to correct and improve the segmentation throughout the video, as shown here with the dog's tongue.</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4</a:t>
            </a:fld>
            <a:endParaRPr lang="en-KR"/>
          </a:p>
        </p:txBody>
      </p:sp>
    </p:spTree>
    <p:extLst>
      <p:ext uri="{BB962C8B-B14F-4D97-AF65-F5344CB8AC3E}">
        <p14:creationId xmlns:p14="http://schemas.microsoft.com/office/powerpoint/2010/main" val="24648438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 2 model architecture is a natural extension of the original SAM, specifically adapted for video. It processes video frames in a streaming fashion, one at a time, which is crucial for real-time applications. The key innovation for video is its memory attention module. This allows the model to attend to and utilize information about the target object from previously seen frames. When SAM 2 is applied to a single image, which can be considered a one-frame video, the memory is empty, and its behavior essentially mirrors that of the original SAM.</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5</a:t>
            </a:fld>
            <a:endParaRPr lang="en-KR"/>
          </a:p>
        </p:txBody>
      </p:sp>
    </p:spTree>
    <p:extLst>
      <p:ext uri="{BB962C8B-B14F-4D97-AF65-F5344CB8AC3E}">
        <p14:creationId xmlns:p14="http://schemas.microsoft.com/office/powerpoint/2010/main" val="12006007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SAM 2 involves a joint approach using both image data, like a subset of SA-1B, and extensive video data from the new SA-V dataset, an internal dataset, and public VOS datasets. The training process simulates the interactive PVS task. Sequences of 8 frames are sampled, and up to 2 frames are randomly selected to receive initial prompts – these could be a ground-truth mask, a positive click, or a bounding box. </a:t>
            </a:r>
          </a:p>
          <a:p>
            <a:endParaRPr lang="en-US" dirty="0"/>
          </a:p>
          <a:p>
            <a:r>
              <a:rPr lang="en-US" dirty="0"/>
              <a:t>Then, corrective clicks are probabilistically sampled based on the model's current predictions versus the ground-truth. To efficiently use diverse data sources, an alternating training strategy is employed, switching between batches from image and video datasets. Extensive data augmentation is applied to the training videos, including flips, affine transforms, color jitter, and a mosaic transform to simulate challenging scenarios with multiple similar objects. The loss function combines focal and dice loss for the mask, MAE for </a:t>
            </a:r>
            <a:r>
              <a:rPr lang="en-US" dirty="0" err="1"/>
              <a:t>IoU</a:t>
            </a:r>
            <a:r>
              <a:rPr lang="en-US" dirty="0"/>
              <a:t> prediction, and cross-entropy for the new occlusion prediction.</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6</a:t>
            </a:fld>
            <a:endParaRPr lang="en-KR"/>
          </a:p>
        </p:txBody>
      </p:sp>
    </p:spTree>
    <p:extLst>
      <p:ext uri="{BB962C8B-B14F-4D97-AF65-F5344CB8AC3E}">
        <p14:creationId xmlns:p14="http://schemas.microsoft.com/office/powerpoint/2010/main" val="2991055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model is only as good as its data. To achieve the ambitious goal of 'segmenting anything' in video, a large-scale, diverse, and high-quality dataset was paramount. This led to the development of a sophisticated </a:t>
            </a:r>
            <a:r>
              <a:rPr lang="en-US" b="1" dirty="0"/>
              <a:t>Data Engine</a:t>
            </a:r>
            <a:r>
              <a:rPr lang="en-US" dirty="0"/>
              <a:t>. </a:t>
            </a:r>
          </a:p>
          <a:p>
            <a:r>
              <a:rPr lang="en-US" dirty="0"/>
              <a:t>This engine is an iterative system where the SAM 2 model itself is used in a loop with human annotators. This synergy allows for continuous improvement of both the model and the data being collected. The annotation focus was broad: not limited to predefined object categories, but aiming to segment </a:t>
            </a:r>
            <a:r>
              <a:rPr lang="en-US" i="1" dirty="0"/>
              <a:t>any</a:t>
            </a:r>
            <a:r>
              <a:rPr lang="en-US" dirty="0"/>
              <a:t> object with a clear boundary, including not just whole objects but also their parts and subparts.</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7</a:t>
            </a:fld>
            <a:endParaRPr lang="en-KR"/>
          </a:p>
        </p:txBody>
      </p:sp>
    </p:spTree>
    <p:extLst>
      <p:ext uri="{BB962C8B-B14F-4D97-AF65-F5344CB8AC3E}">
        <p14:creationId xmlns:p14="http://schemas.microsoft.com/office/powerpoint/2010/main" val="462371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Phase 1 (SAM per frame):</a:t>
            </a:r>
            <a:r>
              <a:rPr lang="en-US" dirty="0"/>
              <a:t> Initially, the original image-based SAM was used for frame-by-frame annotation, supplemented by manual tools. This was slow, averaging 37.8 seconds per frame, but produced high-quality spatial masks. About 16,000 </a:t>
            </a:r>
            <a:r>
              <a:rPr lang="en-US" dirty="0" err="1"/>
              <a:t>masklets</a:t>
            </a:r>
            <a:r>
              <a:rPr lang="en-US" dirty="0"/>
              <a:t> were collected this way, and this method was also used for creating the SA-V validation and test sets to ensure unbiased evaluation.</a:t>
            </a:r>
          </a:p>
          <a:p>
            <a:r>
              <a:rPr lang="en-US" b="1" dirty="0"/>
              <a:t>Phase 2 (SAM + SAM 2 Mask):</a:t>
            </a:r>
            <a:r>
              <a:rPr lang="en-US" dirty="0"/>
              <a:t> An early version of SAM 2, which only accepted masks as prompts, was introduced for temporal propagation. Annotators used SAM for initial masks, and SAM 2 Mask to propagate them, with SAM used for refinements. This significantly sped up the process to about 7.4 seconds per frame, yielding 63,500 </a:t>
            </a:r>
            <a:r>
              <a:rPr lang="en-US" dirty="0" err="1"/>
              <a:t>masklets</a:t>
            </a:r>
            <a:r>
              <a:rPr lang="en-US" dirty="0"/>
              <a:t>.</a:t>
            </a:r>
          </a:p>
          <a:p>
            <a:r>
              <a:rPr lang="en-US" b="1" dirty="0"/>
              <a:t>Phase 3 (Full SAM 2):</a:t>
            </a:r>
            <a:r>
              <a:rPr lang="en-US" dirty="0"/>
              <a:t> The fully-featured SAM 2, capable of handling various prompts and leveraging its temporal memory, was deployed. This allowed annotators to refine predictions with just occasional clicks. This phase was the most efficient, at 4.5 seconds per frame – an 8.4x speedup over Phase 1 – and resulted in 197,000 </a:t>
            </a:r>
            <a:r>
              <a:rPr lang="en-US" dirty="0" err="1"/>
              <a:t>masklets</a:t>
            </a:r>
            <a:r>
              <a:rPr lang="en-US" dirty="0"/>
              <a:t>. A crucial part of the engine was quality verification by a separate team of annotators and an 'Auto </a:t>
            </a:r>
            <a:r>
              <a:rPr lang="en-US" dirty="0" err="1"/>
              <a:t>Masklet</a:t>
            </a:r>
            <a:r>
              <a:rPr lang="en-US" dirty="0"/>
              <a:t> Generation' step, where SAM 2 itself proposed segmentations that were then verified, increasing data diversity.</a:t>
            </a:r>
          </a:p>
          <a:p>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8</a:t>
            </a:fld>
            <a:endParaRPr lang="en-KR"/>
          </a:p>
        </p:txBody>
      </p:sp>
    </p:spTree>
    <p:extLst>
      <p:ext uri="{BB962C8B-B14F-4D97-AF65-F5344CB8AC3E}">
        <p14:creationId xmlns:p14="http://schemas.microsoft.com/office/powerpoint/2010/main" val="315385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resulting Segment Anything Video, or SA-V dataset, is extensive. It comprises 50,900 newly collected videos, leading to 642,600 mask lets, which translates to a staggering 35.5 million individual masks. This is over 50 times more masks than any existing Video Object Segmentation dataset. The videos themselves are diverse, captured by </a:t>
            </a:r>
            <a:r>
              <a:rPr lang="en-US" dirty="0" err="1"/>
              <a:t>crowdworkers</a:t>
            </a:r>
            <a:r>
              <a:rPr lang="en-US" dirty="0"/>
              <a:t> in 47 countries, covering a wide range of everyday indoor and outdoor scenarios. They average 14 seconds in duration, totaling 196 hours of footage. A key characteristic of SA-V is its difficulty; for instance, in over 42% of manually annotated </a:t>
            </a:r>
            <a:r>
              <a:rPr lang="en-US" dirty="0" err="1"/>
              <a:t>masklets</a:t>
            </a:r>
            <a:r>
              <a:rPr lang="en-US" dirty="0"/>
              <a:t>, the target object disappears and then reappears, testing the model's robustness to occlusion. The dataset also shows good diversity in the demographics of the </a:t>
            </a:r>
            <a:r>
              <a:rPr lang="en-US" dirty="0" err="1"/>
              <a:t>crowdworkers</a:t>
            </a:r>
            <a:r>
              <a:rPr lang="en-US" dirty="0"/>
              <a:t> who recorded the videos and a wide distribution of mask sizes.</a:t>
            </a:r>
            <a:endParaRPr lang="en-KR" dirty="0"/>
          </a:p>
        </p:txBody>
      </p:sp>
      <p:sp>
        <p:nvSpPr>
          <p:cNvPr id="4" name="Slide Number Placeholder 3"/>
          <p:cNvSpPr>
            <a:spLocks noGrp="1"/>
          </p:cNvSpPr>
          <p:nvPr>
            <p:ph type="sldNum" sz="quarter" idx="5"/>
          </p:nvPr>
        </p:nvSpPr>
        <p:spPr/>
        <p:txBody>
          <a:bodyPr/>
          <a:lstStyle/>
          <a:p>
            <a:fld id="{E8D6279B-BB84-034C-9E81-E0E7BBFF9FA0}" type="slidenum">
              <a:rPr lang="en-KR" smtClean="0"/>
              <a:t>9</a:t>
            </a:fld>
            <a:endParaRPr lang="en-KR"/>
          </a:p>
        </p:txBody>
      </p:sp>
    </p:spTree>
    <p:extLst>
      <p:ext uri="{BB962C8B-B14F-4D97-AF65-F5344CB8AC3E}">
        <p14:creationId xmlns:p14="http://schemas.microsoft.com/office/powerpoint/2010/main" val="18985866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B3002-FB04-C9DF-A1D8-5A939276EA6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R"/>
          </a:p>
        </p:txBody>
      </p:sp>
      <p:sp>
        <p:nvSpPr>
          <p:cNvPr id="3" name="Subtitle 2">
            <a:extLst>
              <a:ext uri="{FF2B5EF4-FFF2-40B4-BE49-F238E27FC236}">
                <a16:creationId xmlns:a16="http://schemas.microsoft.com/office/drawing/2014/main" id="{AFBF6BF1-B7FD-1876-DEDD-CEE874F5A6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R"/>
          </a:p>
        </p:txBody>
      </p:sp>
      <p:sp>
        <p:nvSpPr>
          <p:cNvPr id="4" name="Date Placeholder 3">
            <a:extLst>
              <a:ext uri="{FF2B5EF4-FFF2-40B4-BE49-F238E27FC236}">
                <a16:creationId xmlns:a16="http://schemas.microsoft.com/office/drawing/2014/main" id="{4F9157A7-02D2-0BC9-0E10-5A1B51DDE719}"/>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1E76E942-B6D8-0AA4-EA15-4C7BF4E0CA5E}"/>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473D619F-707D-9661-3158-31C3A95ADDEE}"/>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3518516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8C060-9311-9889-EB65-DCF0398840D1}"/>
              </a:ext>
            </a:extLst>
          </p:cNvPr>
          <p:cNvSpPr>
            <a:spLocks noGrp="1"/>
          </p:cNvSpPr>
          <p:nvPr>
            <p:ph type="title"/>
          </p:nvPr>
        </p:nvSpPr>
        <p:spPr/>
        <p:txBody>
          <a:bodyPr/>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06CC6CB1-B0C1-FC54-C7FD-D11004ABB1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4B57D0E8-0AD7-3619-8B18-E215EAE32983}"/>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E372F039-AABC-6794-57B7-33E09504D924}"/>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2B98C891-B881-9CBD-165C-F49FE0E5E24A}"/>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18318246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E4A921B-72FF-09BB-DA5E-518EA543AE9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R"/>
          </a:p>
        </p:txBody>
      </p:sp>
      <p:sp>
        <p:nvSpPr>
          <p:cNvPr id="3" name="Vertical Text Placeholder 2">
            <a:extLst>
              <a:ext uri="{FF2B5EF4-FFF2-40B4-BE49-F238E27FC236}">
                <a16:creationId xmlns:a16="http://schemas.microsoft.com/office/drawing/2014/main" id="{AA88B489-7875-8492-E868-E24180E8F7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FA51B33D-EDA8-5F98-CE06-098A67032488}"/>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B3593D2E-E490-ACF3-116F-DB379928DA74}"/>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D878EFB8-CC36-6125-3185-823867B8C2C1}"/>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1374281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C8008-AE36-E19C-E4A0-A2FD6BA6897B}"/>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BAE88645-4195-93BE-0965-01B3C2C460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3821F7F9-A7E8-A462-6352-C9BF8E506FFC}"/>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A5B57CC3-8363-51C5-874F-EBFBE8A538CE}"/>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32F0A2CF-9CF8-86C2-617A-8F6348F12DDA}"/>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252340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83BD5-DA61-0008-3F46-6D65A515ABD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R"/>
          </a:p>
        </p:txBody>
      </p:sp>
      <p:sp>
        <p:nvSpPr>
          <p:cNvPr id="3" name="Text Placeholder 2">
            <a:extLst>
              <a:ext uri="{FF2B5EF4-FFF2-40B4-BE49-F238E27FC236}">
                <a16:creationId xmlns:a16="http://schemas.microsoft.com/office/drawing/2014/main" id="{08F2D5E1-B73E-AF0F-03F4-7787835DE40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B432BC-F7B2-F90A-F2EC-3857D6D7468E}"/>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64672049-91E6-9F50-C60B-AB9630A86755}"/>
              </a:ext>
            </a:extLst>
          </p:cNvPr>
          <p:cNvSpPr>
            <a:spLocks noGrp="1"/>
          </p:cNvSpPr>
          <p:nvPr>
            <p:ph type="ftr" sz="quarter" idx="11"/>
          </p:nvPr>
        </p:nvSpPr>
        <p:spPr/>
        <p:txBody>
          <a:bodyPr/>
          <a:lstStyle/>
          <a:p>
            <a:endParaRPr lang="en-KR"/>
          </a:p>
        </p:txBody>
      </p:sp>
      <p:sp>
        <p:nvSpPr>
          <p:cNvPr id="6" name="Slide Number Placeholder 5">
            <a:extLst>
              <a:ext uri="{FF2B5EF4-FFF2-40B4-BE49-F238E27FC236}">
                <a16:creationId xmlns:a16="http://schemas.microsoft.com/office/drawing/2014/main" id="{ED6BFCF9-0C69-7AFA-F867-E9D562D555EF}"/>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2532970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01F04-092C-63CB-828B-6AEB6C01F9E2}"/>
              </a:ext>
            </a:extLst>
          </p:cNvPr>
          <p:cNvSpPr>
            <a:spLocks noGrp="1"/>
          </p:cNvSpPr>
          <p:nvPr>
            <p:ph type="title"/>
          </p:nvPr>
        </p:nvSpPr>
        <p:spPr/>
        <p:txBody>
          <a:bodyPr/>
          <a:lstStyle/>
          <a:p>
            <a:r>
              <a:rPr lang="en-US"/>
              <a:t>Click to edit Master title style</a:t>
            </a:r>
            <a:endParaRPr lang="en-KR"/>
          </a:p>
        </p:txBody>
      </p:sp>
      <p:sp>
        <p:nvSpPr>
          <p:cNvPr id="3" name="Content Placeholder 2">
            <a:extLst>
              <a:ext uri="{FF2B5EF4-FFF2-40B4-BE49-F238E27FC236}">
                <a16:creationId xmlns:a16="http://schemas.microsoft.com/office/drawing/2014/main" id="{5786978A-5BB1-51A2-8860-7C6AA46097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Content Placeholder 3">
            <a:extLst>
              <a:ext uri="{FF2B5EF4-FFF2-40B4-BE49-F238E27FC236}">
                <a16:creationId xmlns:a16="http://schemas.microsoft.com/office/drawing/2014/main" id="{FD253BD0-E047-7B62-F98E-61E63C95F1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Date Placeholder 4">
            <a:extLst>
              <a:ext uri="{FF2B5EF4-FFF2-40B4-BE49-F238E27FC236}">
                <a16:creationId xmlns:a16="http://schemas.microsoft.com/office/drawing/2014/main" id="{B726E5C8-4D35-8311-F056-3BB0A81849A4}"/>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6" name="Footer Placeholder 5">
            <a:extLst>
              <a:ext uri="{FF2B5EF4-FFF2-40B4-BE49-F238E27FC236}">
                <a16:creationId xmlns:a16="http://schemas.microsoft.com/office/drawing/2014/main" id="{A037DD9F-DDB6-720C-FCCD-611AF44E43BF}"/>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702532D3-2AFA-0440-288D-63C188B9DBE3}"/>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536140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B1A20-C94C-F814-480C-2F4661CA0F3D}"/>
              </a:ext>
            </a:extLst>
          </p:cNvPr>
          <p:cNvSpPr>
            <a:spLocks noGrp="1"/>
          </p:cNvSpPr>
          <p:nvPr>
            <p:ph type="title"/>
          </p:nvPr>
        </p:nvSpPr>
        <p:spPr>
          <a:xfrm>
            <a:off x="839788" y="365125"/>
            <a:ext cx="10515600" cy="1325563"/>
          </a:xfrm>
        </p:spPr>
        <p:txBody>
          <a:bodyPr/>
          <a:lstStyle/>
          <a:p>
            <a:r>
              <a:rPr lang="en-US"/>
              <a:t>Click to edit Master title style</a:t>
            </a:r>
            <a:endParaRPr lang="en-KR"/>
          </a:p>
        </p:txBody>
      </p:sp>
      <p:sp>
        <p:nvSpPr>
          <p:cNvPr id="3" name="Text Placeholder 2">
            <a:extLst>
              <a:ext uri="{FF2B5EF4-FFF2-40B4-BE49-F238E27FC236}">
                <a16:creationId xmlns:a16="http://schemas.microsoft.com/office/drawing/2014/main" id="{A95CF27A-2CB0-421F-EC28-8488EE8256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777121-F084-71C5-35A0-8B690B08218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5" name="Text Placeholder 4">
            <a:extLst>
              <a:ext uri="{FF2B5EF4-FFF2-40B4-BE49-F238E27FC236}">
                <a16:creationId xmlns:a16="http://schemas.microsoft.com/office/drawing/2014/main" id="{B5D1E5B8-72FD-A333-9913-04D78BE5DA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017CD5-B3F6-12FD-8EB7-0D0782257F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7" name="Date Placeholder 6">
            <a:extLst>
              <a:ext uri="{FF2B5EF4-FFF2-40B4-BE49-F238E27FC236}">
                <a16:creationId xmlns:a16="http://schemas.microsoft.com/office/drawing/2014/main" id="{9F15327A-711F-DDFA-34BB-F0DE40404F57}"/>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8" name="Footer Placeholder 7">
            <a:extLst>
              <a:ext uri="{FF2B5EF4-FFF2-40B4-BE49-F238E27FC236}">
                <a16:creationId xmlns:a16="http://schemas.microsoft.com/office/drawing/2014/main" id="{70C3EC79-7835-5EC0-A28A-C1039D509FF5}"/>
              </a:ext>
            </a:extLst>
          </p:cNvPr>
          <p:cNvSpPr>
            <a:spLocks noGrp="1"/>
          </p:cNvSpPr>
          <p:nvPr>
            <p:ph type="ftr" sz="quarter" idx="11"/>
          </p:nvPr>
        </p:nvSpPr>
        <p:spPr/>
        <p:txBody>
          <a:bodyPr/>
          <a:lstStyle/>
          <a:p>
            <a:endParaRPr lang="en-KR"/>
          </a:p>
        </p:txBody>
      </p:sp>
      <p:sp>
        <p:nvSpPr>
          <p:cNvPr id="9" name="Slide Number Placeholder 8">
            <a:extLst>
              <a:ext uri="{FF2B5EF4-FFF2-40B4-BE49-F238E27FC236}">
                <a16:creationId xmlns:a16="http://schemas.microsoft.com/office/drawing/2014/main" id="{5298D73E-D0AD-012B-70D1-B8EDA8039F7E}"/>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2270429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5947F-0290-F282-9401-80594007AF1F}"/>
              </a:ext>
            </a:extLst>
          </p:cNvPr>
          <p:cNvSpPr>
            <a:spLocks noGrp="1"/>
          </p:cNvSpPr>
          <p:nvPr>
            <p:ph type="title"/>
          </p:nvPr>
        </p:nvSpPr>
        <p:spPr/>
        <p:txBody>
          <a:bodyPr/>
          <a:lstStyle/>
          <a:p>
            <a:r>
              <a:rPr lang="en-US"/>
              <a:t>Click to edit Master title style</a:t>
            </a:r>
            <a:endParaRPr lang="en-KR"/>
          </a:p>
        </p:txBody>
      </p:sp>
      <p:sp>
        <p:nvSpPr>
          <p:cNvPr id="3" name="Date Placeholder 2">
            <a:extLst>
              <a:ext uri="{FF2B5EF4-FFF2-40B4-BE49-F238E27FC236}">
                <a16:creationId xmlns:a16="http://schemas.microsoft.com/office/drawing/2014/main" id="{E3E7641F-41C9-4040-CB28-D859B67F9FC7}"/>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4" name="Footer Placeholder 3">
            <a:extLst>
              <a:ext uri="{FF2B5EF4-FFF2-40B4-BE49-F238E27FC236}">
                <a16:creationId xmlns:a16="http://schemas.microsoft.com/office/drawing/2014/main" id="{1E2A6A87-62FD-450D-DFEB-E6FD01482AA0}"/>
              </a:ext>
            </a:extLst>
          </p:cNvPr>
          <p:cNvSpPr>
            <a:spLocks noGrp="1"/>
          </p:cNvSpPr>
          <p:nvPr>
            <p:ph type="ftr" sz="quarter" idx="11"/>
          </p:nvPr>
        </p:nvSpPr>
        <p:spPr/>
        <p:txBody>
          <a:bodyPr/>
          <a:lstStyle/>
          <a:p>
            <a:endParaRPr lang="en-KR"/>
          </a:p>
        </p:txBody>
      </p:sp>
      <p:sp>
        <p:nvSpPr>
          <p:cNvPr id="5" name="Slide Number Placeholder 4">
            <a:extLst>
              <a:ext uri="{FF2B5EF4-FFF2-40B4-BE49-F238E27FC236}">
                <a16:creationId xmlns:a16="http://schemas.microsoft.com/office/drawing/2014/main" id="{8B551DD3-775E-F307-EB68-C03D4DB4DA76}"/>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2935717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763176-9616-01B7-CE1B-0C5C65CA6971}"/>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3" name="Footer Placeholder 2">
            <a:extLst>
              <a:ext uri="{FF2B5EF4-FFF2-40B4-BE49-F238E27FC236}">
                <a16:creationId xmlns:a16="http://schemas.microsoft.com/office/drawing/2014/main" id="{BAC16CC5-CE0A-FC4A-4746-58C8339E24FA}"/>
              </a:ext>
            </a:extLst>
          </p:cNvPr>
          <p:cNvSpPr>
            <a:spLocks noGrp="1"/>
          </p:cNvSpPr>
          <p:nvPr>
            <p:ph type="ftr" sz="quarter" idx="11"/>
          </p:nvPr>
        </p:nvSpPr>
        <p:spPr/>
        <p:txBody>
          <a:bodyPr/>
          <a:lstStyle/>
          <a:p>
            <a:endParaRPr lang="en-KR"/>
          </a:p>
        </p:txBody>
      </p:sp>
      <p:sp>
        <p:nvSpPr>
          <p:cNvPr id="4" name="Slide Number Placeholder 3">
            <a:extLst>
              <a:ext uri="{FF2B5EF4-FFF2-40B4-BE49-F238E27FC236}">
                <a16:creationId xmlns:a16="http://schemas.microsoft.com/office/drawing/2014/main" id="{8CD6B01B-3EF5-6440-7A33-D34141EDA52D}"/>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1289474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FDFED-93BD-354D-B038-240764B8CC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Content Placeholder 2">
            <a:extLst>
              <a:ext uri="{FF2B5EF4-FFF2-40B4-BE49-F238E27FC236}">
                <a16:creationId xmlns:a16="http://schemas.microsoft.com/office/drawing/2014/main" id="{926D2F3C-C82C-EA73-84E3-9D8F3605E2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Text Placeholder 3">
            <a:extLst>
              <a:ext uri="{FF2B5EF4-FFF2-40B4-BE49-F238E27FC236}">
                <a16:creationId xmlns:a16="http://schemas.microsoft.com/office/drawing/2014/main" id="{0B50639A-788D-3F7F-59B3-C2C9469EE9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59EEF5-E030-3EDC-E4ED-E507A0FF5D16}"/>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6" name="Footer Placeholder 5">
            <a:extLst>
              <a:ext uri="{FF2B5EF4-FFF2-40B4-BE49-F238E27FC236}">
                <a16:creationId xmlns:a16="http://schemas.microsoft.com/office/drawing/2014/main" id="{252EB747-7277-2DFF-6281-49F91D2DBF3A}"/>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813E6CCF-2460-7EAC-CDB1-D1B23E763B94}"/>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267898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E685F-DA7B-15D6-81BE-877F89D180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R"/>
          </a:p>
        </p:txBody>
      </p:sp>
      <p:sp>
        <p:nvSpPr>
          <p:cNvPr id="3" name="Picture Placeholder 2">
            <a:extLst>
              <a:ext uri="{FF2B5EF4-FFF2-40B4-BE49-F238E27FC236}">
                <a16:creationId xmlns:a16="http://schemas.microsoft.com/office/drawing/2014/main" id="{061F513F-33A3-8F2A-652D-0FB1B5427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R"/>
          </a:p>
        </p:txBody>
      </p:sp>
      <p:sp>
        <p:nvSpPr>
          <p:cNvPr id="4" name="Text Placeholder 3">
            <a:extLst>
              <a:ext uri="{FF2B5EF4-FFF2-40B4-BE49-F238E27FC236}">
                <a16:creationId xmlns:a16="http://schemas.microsoft.com/office/drawing/2014/main" id="{3B004BD7-0CC2-6EAD-C0B9-D09A9B43A0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638540-860F-3F47-7FDA-E64332364BE4}"/>
              </a:ext>
            </a:extLst>
          </p:cNvPr>
          <p:cNvSpPr>
            <a:spLocks noGrp="1"/>
          </p:cNvSpPr>
          <p:nvPr>
            <p:ph type="dt" sz="half" idx="10"/>
          </p:nvPr>
        </p:nvSpPr>
        <p:spPr/>
        <p:txBody>
          <a:bodyPr/>
          <a:lstStyle/>
          <a:p>
            <a:fld id="{59E25095-E227-EC47-8EE6-46260D5C8EFE}" type="datetimeFigureOut">
              <a:rPr lang="en-KR" smtClean="0"/>
              <a:t>6/9/25</a:t>
            </a:fld>
            <a:endParaRPr lang="en-KR"/>
          </a:p>
        </p:txBody>
      </p:sp>
      <p:sp>
        <p:nvSpPr>
          <p:cNvPr id="6" name="Footer Placeholder 5">
            <a:extLst>
              <a:ext uri="{FF2B5EF4-FFF2-40B4-BE49-F238E27FC236}">
                <a16:creationId xmlns:a16="http://schemas.microsoft.com/office/drawing/2014/main" id="{C348E85B-EA4F-9459-D59C-23A8D7DD0100}"/>
              </a:ext>
            </a:extLst>
          </p:cNvPr>
          <p:cNvSpPr>
            <a:spLocks noGrp="1"/>
          </p:cNvSpPr>
          <p:nvPr>
            <p:ph type="ftr" sz="quarter" idx="11"/>
          </p:nvPr>
        </p:nvSpPr>
        <p:spPr/>
        <p:txBody>
          <a:bodyPr/>
          <a:lstStyle/>
          <a:p>
            <a:endParaRPr lang="en-KR"/>
          </a:p>
        </p:txBody>
      </p:sp>
      <p:sp>
        <p:nvSpPr>
          <p:cNvPr id="7" name="Slide Number Placeholder 6">
            <a:extLst>
              <a:ext uri="{FF2B5EF4-FFF2-40B4-BE49-F238E27FC236}">
                <a16:creationId xmlns:a16="http://schemas.microsoft.com/office/drawing/2014/main" id="{3E1F0BD1-73E6-D7A0-7A0E-ECB72AC9959A}"/>
              </a:ext>
            </a:extLst>
          </p:cNvPr>
          <p:cNvSpPr>
            <a:spLocks noGrp="1"/>
          </p:cNvSpPr>
          <p:nvPr>
            <p:ph type="sldNum" sz="quarter" idx="12"/>
          </p:nvPr>
        </p:nvSpPr>
        <p:spPr/>
        <p:txBody>
          <a:bodyPr/>
          <a:lstStyle/>
          <a:p>
            <a:fld id="{A44ACFC9-95D7-0C44-9C60-6ED304529FE9}" type="slidenum">
              <a:rPr lang="en-KR" smtClean="0"/>
              <a:t>‹#›</a:t>
            </a:fld>
            <a:endParaRPr lang="en-KR"/>
          </a:p>
        </p:txBody>
      </p:sp>
    </p:spTree>
    <p:extLst>
      <p:ext uri="{BB962C8B-B14F-4D97-AF65-F5344CB8AC3E}">
        <p14:creationId xmlns:p14="http://schemas.microsoft.com/office/powerpoint/2010/main" val="420526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583206-C06A-9067-70B0-7242FE1263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R"/>
          </a:p>
        </p:txBody>
      </p:sp>
      <p:sp>
        <p:nvSpPr>
          <p:cNvPr id="3" name="Text Placeholder 2">
            <a:extLst>
              <a:ext uri="{FF2B5EF4-FFF2-40B4-BE49-F238E27FC236}">
                <a16:creationId xmlns:a16="http://schemas.microsoft.com/office/drawing/2014/main" id="{DF957476-8F20-4183-3D33-B68392D238C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R"/>
          </a:p>
        </p:txBody>
      </p:sp>
      <p:sp>
        <p:nvSpPr>
          <p:cNvPr id="4" name="Date Placeholder 3">
            <a:extLst>
              <a:ext uri="{FF2B5EF4-FFF2-40B4-BE49-F238E27FC236}">
                <a16:creationId xmlns:a16="http://schemas.microsoft.com/office/drawing/2014/main" id="{38EC78CD-1CCA-0025-19F9-7657F61F7F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9E25095-E227-EC47-8EE6-46260D5C8EFE}" type="datetimeFigureOut">
              <a:rPr lang="en-KR" smtClean="0"/>
              <a:t>6/9/25</a:t>
            </a:fld>
            <a:endParaRPr lang="en-KR"/>
          </a:p>
        </p:txBody>
      </p:sp>
      <p:sp>
        <p:nvSpPr>
          <p:cNvPr id="5" name="Footer Placeholder 4">
            <a:extLst>
              <a:ext uri="{FF2B5EF4-FFF2-40B4-BE49-F238E27FC236}">
                <a16:creationId xmlns:a16="http://schemas.microsoft.com/office/drawing/2014/main" id="{5C7B99E9-0199-8E79-1F6A-E46E44B1A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KR"/>
          </a:p>
        </p:txBody>
      </p:sp>
      <p:sp>
        <p:nvSpPr>
          <p:cNvPr id="6" name="Slide Number Placeholder 5">
            <a:extLst>
              <a:ext uri="{FF2B5EF4-FFF2-40B4-BE49-F238E27FC236}">
                <a16:creationId xmlns:a16="http://schemas.microsoft.com/office/drawing/2014/main" id="{0072A31A-D30B-8190-6444-9CB0023940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44ACFC9-95D7-0C44-9C60-6ED304529FE9}" type="slidenum">
              <a:rPr lang="en-KR" smtClean="0"/>
              <a:t>‹#›</a:t>
            </a:fld>
            <a:endParaRPr lang="en-KR"/>
          </a:p>
        </p:txBody>
      </p:sp>
    </p:spTree>
    <p:extLst>
      <p:ext uri="{BB962C8B-B14F-4D97-AF65-F5344CB8AC3E}">
        <p14:creationId xmlns:p14="http://schemas.microsoft.com/office/powerpoint/2010/main" val="37389135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2FE2AFA3-9DBB-0B50-C16B-4518CD30B057}"/>
              </a:ext>
            </a:extLst>
          </p:cNvPr>
          <p:cNvSpPr>
            <a:spLocks noGrp="1"/>
          </p:cNvSpPr>
          <p:nvPr>
            <p:ph type="ctrTitle"/>
          </p:nvPr>
        </p:nvSpPr>
        <p:spPr>
          <a:xfrm>
            <a:off x="3880430" y="583345"/>
            <a:ext cx="7160357" cy="4164820"/>
          </a:xfrm>
        </p:spPr>
        <p:txBody>
          <a:bodyPr anchor="t">
            <a:normAutofit/>
          </a:bodyPr>
          <a:lstStyle/>
          <a:p>
            <a:pPr algn="r"/>
            <a:r>
              <a:rPr lang="en-US" sz="7400">
                <a:solidFill>
                  <a:srgbClr val="FFFFFF"/>
                </a:solidFill>
              </a:rPr>
              <a:t>SAM 2: Segment Anything in Images and Videos</a:t>
            </a:r>
            <a:endParaRPr lang="en-KR" sz="7400">
              <a:solidFill>
                <a:srgbClr val="FFFFFF"/>
              </a:solidFill>
            </a:endParaRPr>
          </a:p>
        </p:txBody>
      </p:sp>
      <p:sp>
        <p:nvSpPr>
          <p:cNvPr id="3" name="Subtitle 2">
            <a:extLst>
              <a:ext uri="{FF2B5EF4-FFF2-40B4-BE49-F238E27FC236}">
                <a16:creationId xmlns:a16="http://schemas.microsoft.com/office/drawing/2014/main" id="{2EE1CC46-8CDD-1F91-1D25-635E191CE647}"/>
              </a:ext>
            </a:extLst>
          </p:cNvPr>
          <p:cNvSpPr>
            <a:spLocks noGrp="1"/>
          </p:cNvSpPr>
          <p:nvPr>
            <p:ph type="subTitle" idx="1"/>
          </p:nvPr>
        </p:nvSpPr>
        <p:spPr>
          <a:xfrm>
            <a:off x="1208228" y="5972174"/>
            <a:ext cx="8578699" cy="504825"/>
          </a:xfrm>
        </p:spPr>
        <p:txBody>
          <a:bodyPr>
            <a:normAutofit/>
          </a:bodyPr>
          <a:lstStyle/>
          <a:p>
            <a:pPr algn="l"/>
            <a:r>
              <a:rPr lang="en-US" sz="1400" b="1">
                <a:solidFill>
                  <a:srgbClr val="FFFFFF"/>
                </a:solidFill>
              </a:rPr>
              <a:t>Authors:</a:t>
            </a:r>
            <a:r>
              <a:rPr lang="en-US" sz="1400">
                <a:solidFill>
                  <a:srgbClr val="FFFFFF"/>
                </a:solidFill>
              </a:rPr>
              <a:t> Nikhila Ravi, Valentin Gabeur, Yuan-Ting Hu, et al. (Meta FAIR) </a:t>
            </a:r>
            <a:r>
              <a:rPr lang="en-US" sz="1400" b="1">
                <a:solidFill>
                  <a:srgbClr val="FFFFFF"/>
                </a:solidFill>
              </a:rPr>
              <a:t>Source:</a:t>
            </a:r>
            <a:r>
              <a:rPr lang="en-US" sz="1400">
                <a:solidFill>
                  <a:srgbClr val="FFFFFF"/>
                </a:solidFill>
              </a:rPr>
              <a:t> arXiv:2408.00714v2 </a:t>
            </a:r>
            <a:r>
              <a:rPr lang="en-US" sz="1400" b="1">
                <a:solidFill>
                  <a:srgbClr val="FFFFFF"/>
                </a:solidFill>
              </a:rPr>
              <a:t>Core Contributors:</a:t>
            </a:r>
            <a:r>
              <a:rPr lang="en-US" sz="1400">
                <a:solidFill>
                  <a:srgbClr val="FFFFFF"/>
                </a:solidFill>
              </a:rPr>
              <a:t> Tengyu Ma, Christoph Feichtenhofer</a:t>
            </a:r>
            <a:endParaRPr lang="en-KR" sz="1400">
              <a:solidFill>
                <a:srgbClr val="FFFFFF"/>
              </a:solidFill>
            </a:endParaRPr>
          </a:p>
        </p:txBody>
      </p:sp>
      <p:sp>
        <p:nvSpPr>
          <p:cNvPr id="10"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6" name="Straight Connector 1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2327112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p:txBody>
          <a:bodyPr/>
          <a:lstStyle/>
          <a:p>
            <a:r>
              <a:rPr lang="en-US" b="1" dirty="0"/>
              <a:t>Experimental Results - </a:t>
            </a:r>
            <a:r>
              <a:rPr lang="en-US" b="1" dirty="0" err="1"/>
              <a:t>Promptable</a:t>
            </a:r>
            <a:r>
              <a:rPr lang="en-US" b="1" dirty="0"/>
              <a:t> Video Segmentation</a:t>
            </a:r>
            <a:endParaRPr lang="en-KR" b="1" dirty="0"/>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a:xfrm>
            <a:off x="838200" y="1825625"/>
            <a:ext cx="9742714" cy="3102635"/>
          </a:xfrm>
        </p:spPr>
        <p:txBody>
          <a:bodyPr>
            <a:normAutofit/>
          </a:bodyPr>
          <a:lstStyle/>
          <a:p>
            <a:pPr>
              <a:buFont typeface="Arial" panose="020B0604020202020204" pitchFamily="34" charset="0"/>
              <a:buChar char="•"/>
            </a:pPr>
            <a:r>
              <a:rPr lang="en-US" sz="1800" b="1" dirty="0"/>
              <a:t>Evaluation:</a:t>
            </a:r>
            <a:r>
              <a:rPr lang="en-US" sz="1800" dirty="0"/>
              <a:t> Interactive offline (multi-pass correction) and online (single-pass correction) settings.</a:t>
            </a:r>
          </a:p>
          <a:p>
            <a:pPr marL="742950" lvl="1" indent="-285750">
              <a:buFont typeface="Arial" panose="020B0604020202020204" pitchFamily="34" charset="0"/>
              <a:buChar char="•"/>
            </a:pPr>
            <a:r>
              <a:rPr lang="en-US" sz="1600" dirty="0"/>
              <a:t>On 9 densely annotated zero-shot video datasets (e.g., </a:t>
            </a:r>
            <a:r>
              <a:rPr lang="en-US" sz="1600" dirty="0" err="1"/>
              <a:t>EndoVis</a:t>
            </a:r>
            <a:r>
              <a:rPr lang="en-US" sz="1600" dirty="0"/>
              <a:t>, LVOSv2, UVO).</a:t>
            </a:r>
          </a:p>
          <a:p>
            <a:pPr marL="742950" lvl="1" indent="-285750">
              <a:buFont typeface="Arial" panose="020B0604020202020204" pitchFamily="34" charset="0"/>
              <a:buChar char="•"/>
            </a:pPr>
            <a:r>
              <a:rPr lang="en-US" sz="1600" dirty="0"/>
              <a:t>Metric: J&amp;F (Intersection over Union and Boundary F-measure).</a:t>
            </a:r>
          </a:p>
          <a:p>
            <a:pPr>
              <a:buFont typeface="Arial" panose="020B0604020202020204" pitchFamily="34" charset="0"/>
              <a:buChar char="•"/>
            </a:pPr>
            <a:r>
              <a:rPr lang="en-US" sz="1800" b="1" dirty="0"/>
              <a:t>Baselines:</a:t>
            </a:r>
            <a:r>
              <a:rPr lang="en-US" sz="1800" dirty="0"/>
              <a:t> Strong methods created using SAM + state-of-the-art VOS models (</a:t>
            </a:r>
            <a:r>
              <a:rPr lang="en-US" sz="1800" dirty="0" err="1"/>
              <a:t>SAM+XMem</a:t>
            </a:r>
            <a:r>
              <a:rPr lang="en-US" sz="1800" dirty="0"/>
              <a:t>++, </a:t>
            </a:r>
            <a:r>
              <a:rPr lang="en-US" sz="1800" dirty="0" err="1"/>
              <a:t>SAM+Cutie</a:t>
            </a:r>
            <a:r>
              <a:rPr lang="en-US" sz="1800" dirty="0"/>
              <a:t>).</a:t>
            </a:r>
          </a:p>
          <a:p>
            <a:pPr>
              <a:buFont typeface="Arial" panose="020B0604020202020204" pitchFamily="34" charset="0"/>
              <a:buChar char="•"/>
            </a:pPr>
            <a:r>
              <a:rPr lang="en-US" sz="1800" b="1" dirty="0"/>
              <a:t>SAM 2 Performance:</a:t>
            </a:r>
            <a:endParaRPr lang="en-US" sz="1800" dirty="0"/>
          </a:p>
          <a:p>
            <a:pPr marL="742950" lvl="1" indent="-285750">
              <a:buFont typeface="Arial" panose="020B0604020202020204" pitchFamily="34" charset="0"/>
              <a:buChar char="•"/>
            </a:pPr>
            <a:r>
              <a:rPr lang="en-US" sz="1600" dirty="0"/>
              <a:t>Significantly outperforms baselines in both offline and online evaluations.</a:t>
            </a:r>
          </a:p>
          <a:p>
            <a:pPr marL="742950" lvl="1" indent="-285750">
              <a:buFont typeface="Arial" panose="020B0604020202020204" pitchFamily="34" charset="0"/>
              <a:buChar char="•"/>
            </a:pPr>
            <a:r>
              <a:rPr lang="en-US" sz="1600" dirty="0"/>
              <a:t>Achieves </a:t>
            </a:r>
            <a:r>
              <a:rPr lang="en-US" sz="1600" b="1" dirty="0"/>
              <a:t>better segmentation accuracy with 3x fewer interactions</a:t>
            </a:r>
            <a:r>
              <a:rPr lang="en-US" sz="1600" dirty="0"/>
              <a:t>.</a:t>
            </a:r>
          </a:p>
        </p:txBody>
      </p:sp>
      <p:pic>
        <p:nvPicPr>
          <p:cNvPr id="5" name="Picture 4" descr="A comparison of graphs with different colored lines&#10;&#10;Description automatically generated with medium confidence">
            <a:extLst>
              <a:ext uri="{FF2B5EF4-FFF2-40B4-BE49-F238E27FC236}">
                <a16:creationId xmlns:a16="http://schemas.microsoft.com/office/drawing/2014/main" id="{BE8273D2-0675-F182-6C2F-646D394F57AC}"/>
              </a:ext>
            </a:extLst>
          </p:cNvPr>
          <p:cNvPicPr>
            <a:picLocks noChangeAspect="1"/>
          </p:cNvPicPr>
          <p:nvPr/>
        </p:nvPicPr>
        <p:blipFill>
          <a:blip r:embed="rId3"/>
          <a:stretch>
            <a:fillRect/>
          </a:stretch>
        </p:blipFill>
        <p:spPr>
          <a:xfrm>
            <a:off x="3467595" y="4733056"/>
            <a:ext cx="6340186" cy="2124944"/>
          </a:xfrm>
          <a:prstGeom prst="rect">
            <a:avLst/>
          </a:prstGeom>
        </p:spPr>
      </p:pic>
    </p:spTree>
    <p:extLst>
      <p:ext uri="{BB962C8B-B14F-4D97-AF65-F5344CB8AC3E}">
        <p14:creationId xmlns:p14="http://schemas.microsoft.com/office/powerpoint/2010/main" val="1020277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5" name="Picture 4" descr="A person holding a ball&#10;&#10;Description automatically generated">
            <a:extLst>
              <a:ext uri="{FF2B5EF4-FFF2-40B4-BE49-F238E27FC236}">
                <a16:creationId xmlns:a16="http://schemas.microsoft.com/office/drawing/2014/main" id="{9B8C1E49-584D-01C4-809F-098188FCBDE9}"/>
              </a:ext>
            </a:extLst>
          </p:cNvPr>
          <p:cNvPicPr>
            <a:picLocks noChangeAspect="1"/>
          </p:cNvPicPr>
          <p:nvPr/>
        </p:nvPicPr>
        <p:blipFill>
          <a:blip r:embed="rId3">
            <a:alphaModFix amt="60000"/>
          </a:blip>
          <a:srcRect b="1747"/>
          <a:stretch>
            <a:fillRect/>
          </a:stretch>
        </p:blipFill>
        <p:spPr>
          <a:xfrm>
            <a:off x="-1" y="10"/>
            <a:ext cx="12192001" cy="6857990"/>
          </a:xfrm>
          <a:prstGeom prst="rect">
            <a:avLst/>
          </a:prstGeom>
        </p:spPr>
      </p:pic>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a:xfrm>
            <a:off x="838199" y="557189"/>
            <a:ext cx="5155263" cy="5571899"/>
          </a:xfrm>
        </p:spPr>
        <p:txBody>
          <a:bodyPr>
            <a:normAutofit/>
          </a:bodyPr>
          <a:lstStyle/>
          <a:p>
            <a:r>
              <a:rPr lang="en-US" b="1" dirty="0">
                <a:solidFill>
                  <a:srgbClr val="FFFFFF"/>
                </a:solidFill>
              </a:rPr>
              <a:t>Experimental Results - Semi-supervised VOS &amp; Image Segmentation</a:t>
            </a:r>
            <a:endParaRPr lang="en-KR" b="1" dirty="0">
              <a:solidFill>
                <a:srgbClr val="FFFFFF"/>
              </a:solidFill>
            </a:endParaRPr>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a:xfrm>
            <a:off x="6831661" y="1533832"/>
            <a:ext cx="4522138" cy="4595256"/>
          </a:xfrm>
        </p:spPr>
        <p:txBody>
          <a:bodyPr anchor="ctr">
            <a:normAutofit fontScale="92500" lnSpcReduction="20000"/>
          </a:bodyPr>
          <a:lstStyle/>
          <a:p>
            <a:r>
              <a:rPr lang="en-US" sz="1600" b="1" dirty="0">
                <a:solidFill>
                  <a:srgbClr val="FFFFFF"/>
                </a:solidFill>
              </a:rPr>
              <a:t>Semi-supervised VOS:</a:t>
            </a:r>
            <a:endParaRPr lang="en-US" sz="1600" dirty="0">
              <a:solidFill>
                <a:srgbClr val="FFFFFF"/>
              </a:solidFill>
            </a:endParaRPr>
          </a:p>
          <a:p>
            <a:pPr>
              <a:buFont typeface="Arial" panose="020B0604020202020204" pitchFamily="34" charset="0"/>
              <a:buChar char="•"/>
            </a:pPr>
            <a:r>
              <a:rPr lang="en-US" sz="1600" dirty="0">
                <a:solidFill>
                  <a:srgbClr val="FFFFFF"/>
                </a:solidFill>
              </a:rPr>
              <a:t>Prompts (clicks, box, or ground-truth mask) provided </a:t>
            </a:r>
            <a:r>
              <a:rPr lang="en-US" sz="1600" b="1" dirty="0">
                <a:solidFill>
                  <a:srgbClr val="FFFFFF"/>
                </a:solidFill>
              </a:rPr>
              <a:t>only on the first frame</a:t>
            </a:r>
            <a:r>
              <a:rPr lang="en-US" sz="1600" dirty="0">
                <a:solidFill>
                  <a:srgbClr val="FFFFFF"/>
                </a:solidFill>
              </a:rPr>
              <a:t>.</a:t>
            </a:r>
          </a:p>
          <a:p>
            <a:pPr>
              <a:buFont typeface="Arial" panose="020B0604020202020204" pitchFamily="34" charset="0"/>
              <a:buChar char="•"/>
            </a:pPr>
            <a:r>
              <a:rPr lang="en-US" sz="1600" dirty="0">
                <a:solidFill>
                  <a:srgbClr val="FFFFFF"/>
                </a:solidFill>
              </a:rPr>
              <a:t>Evaluated on 17 zero-shot video datasets.</a:t>
            </a:r>
          </a:p>
          <a:p>
            <a:pPr>
              <a:buFont typeface="Arial" panose="020B0604020202020204" pitchFamily="34" charset="0"/>
              <a:buChar char="•"/>
            </a:pPr>
            <a:r>
              <a:rPr lang="en-US" sz="1600" dirty="0">
                <a:solidFill>
                  <a:srgbClr val="FFFFFF"/>
                </a:solidFill>
              </a:rPr>
              <a:t>SAM 2 outperforms </a:t>
            </a:r>
            <a:r>
              <a:rPr lang="en-US" sz="1600" dirty="0" err="1">
                <a:solidFill>
                  <a:srgbClr val="FFFFFF"/>
                </a:solidFill>
              </a:rPr>
              <a:t>SAM+XMem</a:t>
            </a:r>
            <a:r>
              <a:rPr lang="en-US" sz="1600" dirty="0">
                <a:solidFill>
                  <a:srgbClr val="FFFFFF"/>
                </a:solidFill>
              </a:rPr>
              <a:t>++ and </a:t>
            </a:r>
            <a:r>
              <a:rPr lang="en-US" sz="1600" dirty="0" err="1">
                <a:solidFill>
                  <a:srgbClr val="FFFFFF"/>
                </a:solidFill>
              </a:rPr>
              <a:t>SAM+Cutie</a:t>
            </a:r>
            <a:r>
              <a:rPr lang="en-US" sz="1600" dirty="0">
                <a:solidFill>
                  <a:srgbClr val="FFFFFF"/>
                </a:solidFill>
              </a:rPr>
              <a:t> across different prompt types.</a:t>
            </a:r>
          </a:p>
          <a:p>
            <a:pPr>
              <a:buFont typeface="Arial" panose="020B0604020202020204" pitchFamily="34" charset="0"/>
              <a:buChar char="•"/>
            </a:pPr>
            <a:r>
              <a:rPr lang="en-US" sz="1600" dirty="0">
                <a:solidFill>
                  <a:srgbClr val="FFFFFF"/>
                </a:solidFill>
              </a:rPr>
              <a:t>Excels even in this non-interactive VOS task for which baselines are specialized.</a:t>
            </a:r>
          </a:p>
          <a:p>
            <a:r>
              <a:rPr lang="en-US" sz="1600" b="1" dirty="0">
                <a:solidFill>
                  <a:srgbClr val="FFFFFF"/>
                </a:solidFill>
              </a:rPr>
              <a:t>Image Segmentation (Segment Anything Task):</a:t>
            </a:r>
            <a:endParaRPr lang="en-US" sz="1600" dirty="0">
              <a:solidFill>
                <a:srgbClr val="FFFFFF"/>
              </a:solidFill>
            </a:endParaRPr>
          </a:p>
          <a:p>
            <a:pPr>
              <a:buFont typeface="Arial" panose="020B0604020202020204" pitchFamily="34" charset="0"/>
              <a:buChar char="•"/>
            </a:pPr>
            <a:r>
              <a:rPr lang="en-US" sz="1600" dirty="0">
                <a:solidFill>
                  <a:srgbClr val="FFFFFF"/>
                </a:solidFill>
              </a:rPr>
              <a:t>Evaluated on 37 zero-shot image datasets (23 from original SAM + 14 new video-derived).</a:t>
            </a:r>
          </a:p>
          <a:p>
            <a:pPr>
              <a:buFont typeface="Arial" panose="020B0604020202020204" pitchFamily="34" charset="0"/>
              <a:buChar char="•"/>
            </a:pPr>
            <a:r>
              <a:rPr lang="en-US" sz="1600" dirty="0">
                <a:solidFill>
                  <a:srgbClr val="FFFFFF"/>
                </a:solidFill>
              </a:rPr>
              <a:t>Metric: </a:t>
            </a:r>
            <a:r>
              <a:rPr lang="en-US" sz="1600" dirty="0" err="1">
                <a:solidFill>
                  <a:srgbClr val="FFFFFF"/>
                </a:solidFill>
              </a:rPr>
              <a:t>mIoU</a:t>
            </a:r>
            <a:r>
              <a:rPr lang="en-US" sz="1600" dirty="0">
                <a:solidFill>
                  <a:srgbClr val="FFFFFF"/>
                </a:solidFill>
              </a:rPr>
              <a:t> (1-click and 5-click).</a:t>
            </a:r>
          </a:p>
          <a:p>
            <a:pPr>
              <a:buFont typeface="Arial" panose="020B0604020202020204" pitchFamily="34" charset="0"/>
              <a:buChar char="•"/>
            </a:pPr>
            <a:r>
              <a:rPr lang="en-US" sz="1600" b="1" dirty="0">
                <a:solidFill>
                  <a:srgbClr val="FFFFFF"/>
                </a:solidFill>
              </a:rPr>
              <a:t>SAM 2 (</a:t>
            </a:r>
            <a:r>
              <a:rPr lang="en-US" sz="1600" b="1" dirty="0" err="1">
                <a:solidFill>
                  <a:srgbClr val="FFFFFF"/>
                </a:solidFill>
              </a:rPr>
              <a:t>Hiera</a:t>
            </a:r>
            <a:r>
              <a:rPr lang="en-US" sz="1600" b="1" dirty="0">
                <a:solidFill>
                  <a:srgbClr val="FFFFFF"/>
                </a:solidFill>
              </a:rPr>
              <a:t>-B+) vs. SAM (</a:t>
            </a:r>
            <a:r>
              <a:rPr lang="en-US" sz="1600" b="1" dirty="0" err="1">
                <a:solidFill>
                  <a:srgbClr val="FFFFFF"/>
                </a:solidFill>
              </a:rPr>
              <a:t>ViT</a:t>
            </a:r>
            <a:r>
              <a:rPr lang="en-US" sz="1600" b="1" dirty="0">
                <a:solidFill>
                  <a:srgbClr val="FFFFFF"/>
                </a:solidFill>
              </a:rPr>
              <a:t>-H) (both trained on SA-1B only):</a:t>
            </a:r>
            <a:endParaRPr lang="en-US" sz="1600" dirty="0">
              <a:solidFill>
                <a:srgbClr val="FFFFFF"/>
              </a:solidFill>
            </a:endParaRPr>
          </a:p>
          <a:p>
            <a:pPr marL="742950" lvl="1" indent="-285750">
              <a:buFont typeface="Arial" panose="020B0604020202020204" pitchFamily="34" charset="0"/>
              <a:buChar char="•"/>
            </a:pPr>
            <a:r>
              <a:rPr lang="en-US" sz="1600" dirty="0">
                <a:solidFill>
                  <a:srgbClr val="FFFFFF"/>
                </a:solidFill>
              </a:rPr>
              <a:t>Higher 1-click </a:t>
            </a:r>
            <a:r>
              <a:rPr lang="en-US" sz="1600" dirty="0" err="1">
                <a:solidFill>
                  <a:srgbClr val="FFFFFF"/>
                </a:solidFill>
              </a:rPr>
              <a:t>mIoU</a:t>
            </a:r>
            <a:r>
              <a:rPr lang="en-US" sz="1600" dirty="0">
                <a:solidFill>
                  <a:srgbClr val="FFFFFF"/>
                </a:solidFill>
              </a:rPr>
              <a:t> (58.9% vs. 58.1% on SA-23).</a:t>
            </a:r>
          </a:p>
          <a:p>
            <a:pPr marL="742950" lvl="1" indent="-285750">
              <a:buFont typeface="Arial" panose="020B0604020202020204" pitchFamily="34" charset="0"/>
              <a:buChar char="•"/>
            </a:pPr>
            <a:r>
              <a:rPr lang="en-US" sz="1600" b="1" dirty="0">
                <a:solidFill>
                  <a:srgbClr val="FFFFFF"/>
                </a:solidFill>
              </a:rPr>
              <a:t>6x faster</a:t>
            </a:r>
            <a:r>
              <a:rPr lang="en-US" sz="1600" dirty="0">
                <a:solidFill>
                  <a:srgbClr val="FFFFFF"/>
                </a:solidFill>
              </a:rPr>
              <a:t> (130.1 FPS vs. 21.7 FPS).</a:t>
            </a:r>
          </a:p>
          <a:p>
            <a:pPr>
              <a:buFont typeface="Arial" panose="020B0604020202020204" pitchFamily="34" charset="0"/>
              <a:buChar char="•"/>
            </a:pPr>
            <a:r>
              <a:rPr lang="en-US" sz="1600" b="1" dirty="0">
                <a:solidFill>
                  <a:srgbClr val="FFFFFF"/>
                </a:solidFill>
              </a:rPr>
              <a:t>SAM 2 (trained on image/video mix):</a:t>
            </a:r>
            <a:r>
              <a:rPr lang="en-US" sz="1600" dirty="0">
                <a:solidFill>
                  <a:srgbClr val="FFFFFF"/>
                </a:solidFill>
              </a:rPr>
              <a:t> Further boosts image </a:t>
            </a:r>
            <a:r>
              <a:rPr lang="en-US" sz="1600" dirty="0" err="1">
                <a:solidFill>
                  <a:srgbClr val="FFFFFF"/>
                </a:solidFill>
              </a:rPr>
              <a:t>mIoU</a:t>
            </a:r>
            <a:r>
              <a:rPr lang="en-US" sz="1600" dirty="0">
                <a:solidFill>
                  <a:srgbClr val="FFFFFF"/>
                </a:solidFill>
              </a:rPr>
              <a:t> to 61.9% (SA-23).</a:t>
            </a:r>
          </a:p>
        </p:txBody>
      </p:sp>
    </p:spTree>
    <p:extLst>
      <p:ext uri="{BB962C8B-B14F-4D97-AF65-F5344CB8AC3E}">
        <p14:creationId xmlns:p14="http://schemas.microsoft.com/office/powerpoint/2010/main" val="781617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p:txBody>
          <a:bodyPr/>
          <a:lstStyle/>
          <a:p>
            <a:r>
              <a:rPr lang="en-US" b="1" dirty="0"/>
              <a:t>Conclusion</a:t>
            </a:r>
            <a:endParaRPr lang="en-KR" b="1" dirty="0"/>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a:xfrm>
            <a:off x="838200" y="1690688"/>
            <a:ext cx="4515465" cy="2510401"/>
          </a:xfrm>
        </p:spPr>
        <p:txBody>
          <a:bodyPr>
            <a:normAutofit/>
          </a:bodyPr>
          <a:lstStyle/>
          <a:p>
            <a:r>
              <a:rPr lang="en-US" sz="1800" b="1" dirty="0"/>
              <a:t>SAM 2: A Major Leap Forward</a:t>
            </a:r>
            <a:endParaRPr lang="en-US" sz="1800" dirty="0"/>
          </a:p>
          <a:p>
            <a:pPr>
              <a:buFont typeface="Arial" panose="020B0604020202020204" pitchFamily="34" charset="0"/>
              <a:buChar char="•"/>
            </a:pPr>
            <a:r>
              <a:rPr lang="en-US" sz="1800" dirty="0"/>
              <a:t>Successfully extends the "Segment Anything" paradigm to the </a:t>
            </a:r>
            <a:r>
              <a:rPr lang="en-US" sz="1800" b="1" dirty="0"/>
              <a:t>video domain</a:t>
            </a:r>
            <a:r>
              <a:rPr lang="en-US" sz="1800" dirty="0"/>
              <a:t> while also enhancing image segmentation capabilities.</a:t>
            </a:r>
          </a:p>
          <a:p>
            <a:pPr>
              <a:buFont typeface="Arial" panose="020B0604020202020204" pitchFamily="34" charset="0"/>
              <a:buChar char="•"/>
            </a:pPr>
            <a:r>
              <a:rPr lang="en-US" sz="1800" dirty="0"/>
              <a:t>Represents a significant step towards a universal, </a:t>
            </a:r>
            <a:r>
              <a:rPr lang="en-US" sz="1800" dirty="0" err="1"/>
              <a:t>promptable</a:t>
            </a:r>
            <a:r>
              <a:rPr lang="en-US" sz="1800" dirty="0"/>
              <a:t> visual segmentation system.</a:t>
            </a:r>
          </a:p>
        </p:txBody>
      </p:sp>
      <p:sp>
        <p:nvSpPr>
          <p:cNvPr id="4" name="Content Placeholder 2">
            <a:extLst>
              <a:ext uri="{FF2B5EF4-FFF2-40B4-BE49-F238E27FC236}">
                <a16:creationId xmlns:a16="http://schemas.microsoft.com/office/drawing/2014/main" id="{16F9BB3E-BF84-19DA-3572-FCA87AFA5DBB}"/>
              </a:ext>
            </a:extLst>
          </p:cNvPr>
          <p:cNvSpPr txBox="1">
            <a:spLocks/>
          </p:cNvSpPr>
          <p:nvPr/>
        </p:nvSpPr>
        <p:spPr>
          <a:xfrm>
            <a:off x="5896897" y="1574903"/>
            <a:ext cx="4515465" cy="329206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t>Key Innovations &amp; Contributions:</a:t>
            </a:r>
          </a:p>
          <a:p>
            <a:r>
              <a:rPr lang="en-US" sz="1800" dirty="0" err="1"/>
              <a:t>Promptable</a:t>
            </a:r>
            <a:r>
              <a:rPr lang="en-US" sz="1800" dirty="0"/>
              <a:t> Visual Segmentation (PVS) Task: A unified interactive framework for images and videos.</a:t>
            </a:r>
          </a:p>
          <a:p>
            <a:r>
              <a:rPr lang="en-US" sz="1800" dirty="0"/>
              <a:t>Advanced Model Architecture: Transformer with streaming memory effectively handles temporal dynamics in videos.</a:t>
            </a:r>
          </a:p>
          <a:p>
            <a:r>
              <a:rPr lang="en-US" sz="1800" dirty="0"/>
              <a:t>SA-V Dataset: The largest and most diverse video segmentation dataset to date, created via an innovative data engine, crucial for robust training.</a:t>
            </a:r>
          </a:p>
        </p:txBody>
      </p:sp>
      <p:sp>
        <p:nvSpPr>
          <p:cNvPr id="5" name="Content Placeholder 2">
            <a:extLst>
              <a:ext uri="{FF2B5EF4-FFF2-40B4-BE49-F238E27FC236}">
                <a16:creationId xmlns:a16="http://schemas.microsoft.com/office/drawing/2014/main" id="{3B7BADCD-CB76-9B8E-CCF7-E57499103AEF}"/>
              </a:ext>
            </a:extLst>
          </p:cNvPr>
          <p:cNvSpPr txBox="1">
            <a:spLocks/>
          </p:cNvSpPr>
          <p:nvPr/>
        </p:nvSpPr>
        <p:spPr>
          <a:xfrm>
            <a:off x="823452" y="4315901"/>
            <a:ext cx="4515465" cy="251040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t>Demonstrated Impact:</a:t>
            </a:r>
            <a:endParaRPr lang="en-US" sz="1800" dirty="0"/>
          </a:p>
          <a:p>
            <a:r>
              <a:rPr lang="en-US" sz="1800" b="1" dirty="0"/>
              <a:t>Video: </a:t>
            </a:r>
            <a:r>
              <a:rPr lang="en-US" sz="1800" dirty="0"/>
              <a:t>Better accuracy with significantly fewer user interactions (3x less) compared to previous methods.</a:t>
            </a:r>
          </a:p>
          <a:p>
            <a:r>
              <a:rPr lang="en-US" sz="1800" b="1" dirty="0"/>
              <a:t>Image: </a:t>
            </a:r>
            <a:r>
              <a:rPr lang="en-US" sz="1800" dirty="0"/>
              <a:t>More accurate and substantially faster (6x) than the original SAM.</a:t>
            </a:r>
          </a:p>
          <a:p>
            <a:r>
              <a:rPr lang="en-US" sz="1800" dirty="0"/>
              <a:t>Advances the capability to segment "anything," including objects and parts, across diverse scenarios.</a:t>
            </a:r>
          </a:p>
        </p:txBody>
      </p:sp>
    </p:spTree>
    <p:extLst>
      <p:ext uri="{BB962C8B-B14F-4D97-AF65-F5344CB8AC3E}">
        <p14:creationId xmlns:p14="http://schemas.microsoft.com/office/powerpoint/2010/main" val="95707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C608BEB-860E-4094-8511-78603564A7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050" cy="685800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565389-6DD7-D375-57CE-CA3188B2B595}"/>
              </a:ext>
            </a:extLst>
          </p:cNvPr>
          <p:cNvSpPr>
            <a:spLocks noGrp="1"/>
          </p:cNvSpPr>
          <p:nvPr>
            <p:ph type="title"/>
          </p:nvPr>
        </p:nvSpPr>
        <p:spPr>
          <a:xfrm>
            <a:off x="545204" y="1412488"/>
            <a:ext cx="3192184" cy="4363844"/>
          </a:xfrm>
        </p:spPr>
        <p:txBody>
          <a:bodyPr vert="horz" lIns="91440" tIns="45720" rIns="91440" bIns="45720" rtlCol="0" anchor="t">
            <a:normAutofit/>
          </a:bodyPr>
          <a:lstStyle/>
          <a:p>
            <a:r>
              <a:rPr lang="en-US" sz="4000" kern="1200" dirty="0">
                <a:solidFill>
                  <a:srgbClr val="FFFFFF"/>
                </a:solidFill>
                <a:latin typeface="+mj-lt"/>
                <a:ea typeface="+mj-ea"/>
                <a:cs typeface="+mj-cs"/>
              </a:rPr>
              <a:t>Introduction - The Challenge</a:t>
            </a:r>
          </a:p>
        </p:txBody>
      </p:sp>
      <p:sp>
        <p:nvSpPr>
          <p:cNvPr id="3" name="Content Placeholder 2">
            <a:extLst>
              <a:ext uri="{FF2B5EF4-FFF2-40B4-BE49-F238E27FC236}">
                <a16:creationId xmlns:a16="http://schemas.microsoft.com/office/drawing/2014/main" id="{98D24535-A4D3-30B1-3A18-54B0D53E7607}"/>
              </a:ext>
            </a:extLst>
          </p:cNvPr>
          <p:cNvSpPr>
            <a:spLocks noGrp="1"/>
          </p:cNvSpPr>
          <p:nvPr>
            <p:ph idx="1"/>
          </p:nvPr>
        </p:nvSpPr>
        <p:spPr>
          <a:xfrm>
            <a:off x="4380855" y="1107807"/>
            <a:ext cx="3427283" cy="4363844"/>
          </a:xfrm>
        </p:spPr>
        <p:txBody>
          <a:bodyPr vert="horz" lIns="91440" tIns="45720" rIns="91440" bIns="45720" rtlCol="0">
            <a:normAutofit/>
          </a:bodyPr>
          <a:lstStyle/>
          <a:p>
            <a:r>
              <a:rPr lang="en-US" sz="1600" b="1" dirty="0"/>
              <a:t>Building on SAM:</a:t>
            </a:r>
            <a:r>
              <a:rPr lang="en-US" sz="1600" dirty="0"/>
              <a:t> The original Segment Anything Model (SAM) was a breakthrough for </a:t>
            </a:r>
            <a:r>
              <a:rPr lang="en-US" sz="1600" dirty="0" err="1"/>
              <a:t>promptable</a:t>
            </a:r>
            <a:r>
              <a:rPr lang="en-US" sz="1600" dirty="0"/>
              <a:t> image segmentation.</a:t>
            </a:r>
          </a:p>
          <a:p>
            <a:r>
              <a:rPr lang="en-US" sz="1600" b="1" dirty="0"/>
              <a:t>The Video Frontier:</a:t>
            </a:r>
            <a:r>
              <a:rPr lang="en-US" sz="1600" dirty="0"/>
              <a:t> Images are static; a vast amount of visual content is now video, presenting unique challenges:</a:t>
            </a:r>
          </a:p>
          <a:p>
            <a:r>
              <a:rPr lang="en-US" sz="1600" dirty="0"/>
              <a:t>Complex motion and appearance changes (deformation, occlusion, lighting).</a:t>
            </a:r>
          </a:p>
          <a:p>
            <a:r>
              <a:rPr lang="en-US" sz="1600" dirty="0"/>
              <a:t>Often lower quality (motion blur, lower resolution).</a:t>
            </a:r>
          </a:p>
          <a:p>
            <a:r>
              <a:rPr lang="en-US" sz="1600" dirty="0"/>
              <a:t>Need for efficient processing of numerous frames.</a:t>
            </a:r>
          </a:p>
          <a:p>
            <a:endParaRPr lang="en-US" sz="1600" dirty="0"/>
          </a:p>
        </p:txBody>
      </p:sp>
      <p:cxnSp>
        <p:nvCxnSpPr>
          <p:cNvPr id="11" name="Straight Connector 10">
            <a:extLst>
              <a:ext uri="{FF2B5EF4-FFF2-40B4-BE49-F238E27FC236}">
                <a16:creationId xmlns:a16="http://schemas.microsoft.com/office/drawing/2014/main" id="{1F16A8D4-FE87-4604-88B2-394B5D1EB4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29871" y="1412488"/>
            <a:ext cx="0" cy="3657600"/>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Content Placeholder 2">
            <a:extLst>
              <a:ext uri="{FF2B5EF4-FFF2-40B4-BE49-F238E27FC236}">
                <a16:creationId xmlns:a16="http://schemas.microsoft.com/office/drawing/2014/main" id="{95E7F365-8331-06D4-B1F6-078CC10EC948}"/>
              </a:ext>
            </a:extLst>
          </p:cNvPr>
          <p:cNvSpPr txBox="1">
            <a:spLocks/>
          </p:cNvSpPr>
          <p:nvPr/>
        </p:nvSpPr>
        <p:spPr>
          <a:xfrm>
            <a:off x="8451605" y="1081667"/>
            <a:ext cx="3197701" cy="43638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Goal:</a:t>
            </a:r>
            <a:r>
              <a:rPr lang="en-US" sz="2000" dirty="0"/>
              <a:t> A universal visual segmentation system applicable to </a:t>
            </a:r>
            <a:r>
              <a:rPr lang="en-US" sz="2000" b="1" dirty="0"/>
              <a:t>both images and videos</a:t>
            </a:r>
            <a:r>
              <a:rPr lang="en-US" sz="2000" dirty="0"/>
              <a:t>.</a:t>
            </a:r>
          </a:p>
          <a:p>
            <a:r>
              <a:rPr lang="en-US" sz="2000" dirty="0"/>
              <a:t>Existing video segmentation models and datasets fall short of a "segment anything in videos" capability.</a:t>
            </a:r>
          </a:p>
        </p:txBody>
      </p:sp>
      <p:pic>
        <p:nvPicPr>
          <p:cNvPr id="8" name="Picture 7" descr="A hockey player on ice&#10;&#10;Description automatically generated">
            <a:extLst>
              <a:ext uri="{FF2B5EF4-FFF2-40B4-BE49-F238E27FC236}">
                <a16:creationId xmlns:a16="http://schemas.microsoft.com/office/drawing/2014/main" id="{B01292AA-F703-C2E4-A477-3C478F8775D9}"/>
              </a:ext>
            </a:extLst>
          </p:cNvPr>
          <p:cNvPicPr>
            <a:picLocks noChangeAspect="1"/>
          </p:cNvPicPr>
          <p:nvPr/>
        </p:nvPicPr>
        <p:blipFill>
          <a:blip r:embed="rId3"/>
          <a:stretch>
            <a:fillRect/>
          </a:stretch>
        </p:blipFill>
        <p:spPr>
          <a:xfrm>
            <a:off x="8508718" y="4194561"/>
            <a:ext cx="3175000" cy="2501900"/>
          </a:xfrm>
          <a:prstGeom prst="rect">
            <a:avLst/>
          </a:prstGeom>
        </p:spPr>
      </p:pic>
      <p:pic>
        <p:nvPicPr>
          <p:cNvPr id="12" name="Picture 11" descr="A person looking at a dog&#10;&#10;Description automatically generated">
            <a:extLst>
              <a:ext uri="{FF2B5EF4-FFF2-40B4-BE49-F238E27FC236}">
                <a16:creationId xmlns:a16="http://schemas.microsoft.com/office/drawing/2014/main" id="{71ED0A43-C8F0-1123-C0E8-09ECD09BDDD8}"/>
              </a:ext>
            </a:extLst>
          </p:cNvPr>
          <p:cNvPicPr>
            <a:picLocks noChangeAspect="1"/>
          </p:cNvPicPr>
          <p:nvPr/>
        </p:nvPicPr>
        <p:blipFill>
          <a:blip r:embed="rId4"/>
          <a:stretch>
            <a:fillRect/>
          </a:stretch>
        </p:blipFill>
        <p:spPr>
          <a:xfrm>
            <a:off x="5640671" y="5203213"/>
            <a:ext cx="2489200" cy="1562100"/>
          </a:xfrm>
          <a:prstGeom prst="rect">
            <a:avLst/>
          </a:prstGeom>
        </p:spPr>
      </p:pic>
    </p:spTree>
    <p:extLst>
      <p:ext uri="{BB962C8B-B14F-4D97-AF65-F5344CB8AC3E}">
        <p14:creationId xmlns:p14="http://schemas.microsoft.com/office/powerpoint/2010/main" val="19042330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8B72F-186C-5044-44B1-C6FAB994EED0}"/>
              </a:ext>
            </a:extLst>
          </p:cNvPr>
          <p:cNvSpPr>
            <a:spLocks noGrp="1"/>
          </p:cNvSpPr>
          <p:nvPr>
            <p:ph type="title"/>
          </p:nvPr>
        </p:nvSpPr>
        <p:spPr/>
        <p:txBody>
          <a:bodyPr/>
          <a:lstStyle/>
          <a:p>
            <a:r>
              <a:rPr lang="en-US" b="1" dirty="0"/>
              <a:t>SAM 2 - Overview of Contributions</a:t>
            </a:r>
            <a:endParaRPr lang="en-KR" b="1" dirty="0"/>
          </a:p>
        </p:txBody>
      </p:sp>
      <p:sp>
        <p:nvSpPr>
          <p:cNvPr id="3" name="Content Placeholder 2">
            <a:extLst>
              <a:ext uri="{FF2B5EF4-FFF2-40B4-BE49-F238E27FC236}">
                <a16:creationId xmlns:a16="http://schemas.microsoft.com/office/drawing/2014/main" id="{D67B3368-692E-0577-6615-13F6FF018181}"/>
              </a:ext>
            </a:extLst>
          </p:cNvPr>
          <p:cNvSpPr>
            <a:spLocks noGrp="1"/>
          </p:cNvSpPr>
          <p:nvPr>
            <p:ph idx="1"/>
          </p:nvPr>
        </p:nvSpPr>
        <p:spPr>
          <a:xfrm>
            <a:off x="838200" y="1825624"/>
            <a:ext cx="4703187" cy="4860925"/>
          </a:xfrm>
        </p:spPr>
        <p:txBody>
          <a:bodyPr>
            <a:normAutofit/>
          </a:bodyPr>
          <a:lstStyle/>
          <a:p>
            <a:r>
              <a:rPr lang="en-US" sz="2000" b="1" dirty="0"/>
              <a:t>SAM 2: A unified foundation model for video and image segmentation.</a:t>
            </a:r>
            <a:endParaRPr lang="en-US" sz="2000" dirty="0"/>
          </a:p>
          <a:p>
            <a:r>
              <a:rPr lang="en-US" sz="2000" b="1" dirty="0"/>
              <a:t>Key Contributions:</a:t>
            </a:r>
            <a:endParaRPr lang="en-US" sz="2000" dirty="0"/>
          </a:p>
          <a:p>
            <a:pPr>
              <a:buFont typeface="+mj-lt"/>
              <a:buAutoNum type="arabicPeriod"/>
            </a:pPr>
            <a:r>
              <a:rPr lang="en-US" sz="2000" b="1" dirty="0"/>
              <a:t> Task:</a:t>
            </a:r>
            <a:r>
              <a:rPr lang="en-US" sz="2000" dirty="0"/>
              <a:t> Promotable Visual Segmentation (PVS) - generalizing interactive segmentation to video.</a:t>
            </a:r>
          </a:p>
          <a:p>
            <a:pPr>
              <a:buFont typeface="+mj-lt"/>
              <a:buAutoNum type="arabicPeriod"/>
            </a:pPr>
            <a:r>
              <a:rPr lang="en-US" sz="2000" b="1" dirty="0"/>
              <a:t> Model:</a:t>
            </a:r>
            <a:r>
              <a:rPr lang="en-US" sz="2000" dirty="0"/>
              <a:t> A simple transformer architecture with </a:t>
            </a:r>
            <a:r>
              <a:rPr lang="en-US" sz="2000" b="1" dirty="0"/>
              <a:t>streaming memory</a:t>
            </a:r>
            <a:r>
              <a:rPr lang="en-US" sz="2000" dirty="0"/>
              <a:t> for real-time video processing.</a:t>
            </a:r>
          </a:p>
          <a:p>
            <a:pPr>
              <a:buFont typeface="+mj-lt"/>
              <a:buAutoNum type="arabicPeriod"/>
            </a:pPr>
            <a:r>
              <a:rPr lang="en-US" sz="2000" b="1" dirty="0"/>
              <a:t> Data:</a:t>
            </a:r>
            <a:r>
              <a:rPr lang="en-US" sz="2000" dirty="0"/>
              <a:t> The </a:t>
            </a:r>
            <a:r>
              <a:rPr lang="en-US" sz="2000" b="1" dirty="0"/>
              <a:t>Segment Anything Video (SA-V) dataset</a:t>
            </a:r>
            <a:r>
              <a:rPr lang="en-US" sz="2000" dirty="0"/>
              <a:t>, collected via a novel data engine – the largest video segmentation dataset to date.</a:t>
            </a:r>
          </a:p>
          <a:p>
            <a:endParaRPr lang="en-KR" sz="2000" dirty="0"/>
          </a:p>
        </p:txBody>
      </p:sp>
      <p:pic>
        <p:nvPicPr>
          <p:cNvPr id="4" name="Picture 3" descr="A diagram of a computer&#10;&#10;Description automatically generated">
            <a:extLst>
              <a:ext uri="{FF2B5EF4-FFF2-40B4-BE49-F238E27FC236}">
                <a16:creationId xmlns:a16="http://schemas.microsoft.com/office/drawing/2014/main" id="{0E82F940-F439-35BA-1EA0-79A6A10A87C2}"/>
              </a:ext>
            </a:extLst>
          </p:cNvPr>
          <p:cNvPicPr>
            <a:picLocks noChangeAspect="1"/>
          </p:cNvPicPr>
          <p:nvPr/>
        </p:nvPicPr>
        <p:blipFill rotWithShape="1">
          <a:blip r:embed="rId3"/>
          <a:srcRect b="24568"/>
          <a:stretch/>
        </p:blipFill>
        <p:spPr>
          <a:xfrm>
            <a:off x="5541387" y="1825624"/>
            <a:ext cx="6206340" cy="2238375"/>
          </a:xfrm>
          <a:prstGeom prst="rect">
            <a:avLst/>
          </a:prstGeom>
        </p:spPr>
      </p:pic>
      <p:sp>
        <p:nvSpPr>
          <p:cNvPr id="5" name="Content Placeholder 2">
            <a:extLst>
              <a:ext uri="{FF2B5EF4-FFF2-40B4-BE49-F238E27FC236}">
                <a16:creationId xmlns:a16="http://schemas.microsoft.com/office/drawing/2014/main" id="{C92E89D2-2BCE-8D77-66F0-B0AED738E1AA}"/>
              </a:ext>
            </a:extLst>
          </p:cNvPr>
          <p:cNvSpPr txBox="1">
            <a:spLocks/>
          </p:cNvSpPr>
          <p:nvPr/>
        </p:nvSpPr>
        <p:spPr>
          <a:xfrm>
            <a:off x="5541387" y="4425827"/>
            <a:ext cx="5884224" cy="20670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dirty="0"/>
              <a:t>Impact:</a:t>
            </a:r>
            <a:endParaRPr lang="en-US" sz="1800" dirty="0"/>
          </a:p>
          <a:p>
            <a:pPr>
              <a:buFont typeface="Arial" panose="020B0604020202020204" pitchFamily="34" charset="0"/>
              <a:buChar char="•"/>
            </a:pPr>
            <a:r>
              <a:rPr lang="en-US" sz="1800" dirty="0"/>
              <a:t>Video: Better accuracy, </a:t>
            </a:r>
            <a:r>
              <a:rPr lang="en-US" sz="1800" b="1" dirty="0"/>
              <a:t>3x fewer interactions</a:t>
            </a:r>
            <a:r>
              <a:rPr lang="en-US" sz="1800" dirty="0"/>
              <a:t> than prior methods.</a:t>
            </a:r>
          </a:p>
          <a:p>
            <a:pPr>
              <a:buFont typeface="Arial" panose="020B0604020202020204" pitchFamily="34" charset="0"/>
              <a:buChar char="•"/>
            </a:pPr>
            <a:r>
              <a:rPr lang="en-US" sz="1800" dirty="0"/>
              <a:t>Image: More accurate and </a:t>
            </a:r>
            <a:r>
              <a:rPr lang="en-US" sz="1800" b="1" dirty="0"/>
              <a:t>6x faster</a:t>
            </a:r>
            <a:r>
              <a:rPr lang="en-US" sz="1800" dirty="0"/>
              <a:t> than original SAM.</a:t>
            </a:r>
          </a:p>
          <a:p>
            <a:pPr>
              <a:buFont typeface="Arial" panose="020B0604020202020204" pitchFamily="34" charset="0"/>
              <a:buChar char="•"/>
            </a:pPr>
            <a:r>
              <a:rPr lang="en-US" sz="1800" b="1" dirty="0"/>
              <a:t>Releasing:</a:t>
            </a:r>
            <a:r>
              <a:rPr lang="en-US" sz="1800" dirty="0"/>
              <a:t> Model, SA-V dataset, training code, and interactive demo.</a:t>
            </a:r>
          </a:p>
        </p:txBody>
      </p:sp>
    </p:spTree>
    <p:extLst>
      <p:ext uri="{BB962C8B-B14F-4D97-AF65-F5344CB8AC3E}">
        <p14:creationId xmlns:p14="http://schemas.microsoft.com/office/powerpoint/2010/main" val="608134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EFAC1-7464-14B8-0071-8C8111C52750}"/>
              </a:ext>
            </a:extLst>
          </p:cNvPr>
          <p:cNvSpPr>
            <a:spLocks noGrp="1"/>
          </p:cNvSpPr>
          <p:nvPr>
            <p:ph type="title"/>
          </p:nvPr>
        </p:nvSpPr>
        <p:spPr/>
        <p:txBody>
          <a:bodyPr/>
          <a:lstStyle/>
          <a:p>
            <a:r>
              <a:rPr lang="en-US" b="1" dirty="0"/>
              <a:t>Task - Promotable Visual Segmentation (PVS)</a:t>
            </a:r>
            <a:endParaRPr lang="en-KR" b="1" dirty="0"/>
          </a:p>
        </p:txBody>
      </p:sp>
      <p:sp>
        <p:nvSpPr>
          <p:cNvPr id="3" name="Content Placeholder 2">
            <a:extLst>
              <a:ext uri="{FF2B5EF4-FFF2-40B4-BE49-F238E27FC236}">
                <a16:creationId xmlns:a16="http://schemas.microsoft.com/office/drawing/2014/main" id="{FD169EF6-D105-25BB-8395-E8016794D8B2}"/>
              </a:ext>
            </a:extLst>
          </p:cNvPr>
          <p:cNvSpPr>
            <a:spLocks noGrp="1"/>
          </p:cNvSpPr>
          <p:nvPr>
            <p:ph idx="1"/>
          </p:nvPr>
        </p:nvSpPr>
        <p:spPr>
          <a:xfrm>
            <a:off x="838200" y="2075007"/>
            <a:ext cx="4533900" cy="4060825"/>
          </a:xfrm>
        </p:spPr>
        <p:txBody>
          <a:bodyPr>
            <a:normAutofit fontScale="85000" lnSpcReduction="10000"/>
          </a:bodyPr>
          <a:lstStyle/>
          <a:p>
            <a:r>
              <a:rPr lang="en-US" b="1" dirty="0"/>
              <a:t>Input:</a:t>
            </a:r>
            <a:r>
              <a:rPr lang="en-US" dirty="0"/>
              <a:t> Prompts (points, boxes, or masks) on </a:t>
            </a:r>
            <a:r>
              <a:rPr lang="en-US" b="1" dirty="0"/>
              <a:t>any frame</a:t>
            </a:r>
            <a:r>
              <a:rPr lang="en-US" dirty="0"/>
              <a:t> of a video.</a:t>
            </a:r>
          </a:p>
          <a:p>
            <a:pPr>
              <a:buFont typeface="Arial" panose="020B0604020202020204" pitchFamily="34" charset="0"/>
              <a:buChar char="•"/>
            </a:pPr>
            <a:r>
              <a:rPr lang="en-US" dirty="0"/>
              <a:t>Prompts can be positive (select) or negative (exclude).</a:t>
            </a:r>
          </a:p>
          <a:p>
            <a:pPr>
              <a:buFont typeface="Arial" panose="020B0604020202020204" pitchFamily="34" charset="0"/>
              <a:buChar char="•"/>
            </a:pPr>
            <a:r>
              <a:rPr lang="en-US" dirty="0"/>
              <a:t>Prompts define an object of interest or refine a prediction.</a:t>
            </a:r>
          </a:p>
          <a:p>
            <a:r>
              <a:rPr lang="en-US" b="1" dirty="0"/>
              <a:t>Output:</a:t>
            </a:r>
            <a:r>
              <a:rPr lang="en-US" dirty="0"/>
              <a:t> A </a:t>
            </a:r>
            <a:r>
              <a:rPr lang="en-US" dirty="0" err="1"/>
              <a:t>spatio</a:t>
            </a:r>
            <a:r>
              <a:rPr lang="en-US" dirty="0"/>
              <a:t>-temporal mask (a "</a:t>
            </a:r>
            <a:r>
              <a:rPr lang="en-US" dirty="0" err="1"/>
              <a:t>masklet</a:t>
            </a:r>
            <a:r>
              <a:rPr lang="en-US" dirty="0"/>
              <a:t>") for the object across the entire video.</a:t>
            </a:r>
          </a:p>
          <a:p>
            <a:endParaRPr lang="en-KR" dirty="0"/>
          </a:p>
        </p:txBody>
      </p:sp>
      <p:pic>
        <p:nvPicPr>
          <p:cNvPr id="5" name="Picture 4" descr="A collage of a dog and a cat&#10;&#10;Description automatically generated">
            <a:extLst>
              <a:ext uri="{FF2B5EF4-FFF2-40B4-BE49-F238E27FC236}">
                <a16:creationId xmlns:a16="http://schemas.microsoft.com/office/drawing/2014/main" id="{1EF075B9-DB01-850A-A500-70D9025DDBFA}"/>
              </a:ext>
            </a:extLst>
          </p:cNvPr>
          <p:cNvPicPr>
            <a:picLocks noChangeAspect="1"/>
          </p:cNvPicPr>
          <p:nvPr/>
        </p:nvPicPr>
        <p:blipFill>
          <a:blip r:embed="rId3"/>
          <a:stretch>
            <a:fillRect/>
          </a:stretch>
        </p:blipFill>
        <p:spPr>
          <a:xfrm>
            <a:off x="5678370" y="1725180"/>
            <a:ext cx="6247341" cy="3407640"/>
          </a:xfrm>
          <a:prstGeom prst="rect">
            <a:avLst/>
          </a:prstGeom>
        </p:spPr>
      </p:pic>
      <p:sp>
        <p:nvSpPr>
          <p:cNvPr id="7" name="TextBox 6">
            <a:extLst>
              <a:ext uri="{FF2B5EF4-FFF2-40B4-BE49-F238E27FC236}">
                <a16:creationId xmlns:a16="http://schemas.microsoft.com/office/drawing/2014/main" id="{F15D53D6-F870-493C-E79D-3F84AAF54B43}"/>
              </a:ext>
            </a:extLst>
          </p:cNvPr>
          <p:cNvSpPr txBox="1"/>
          <p:nvPr/>
        </p:nvSpPr>
        <p:spPr>
          <a:xfrm>
            <a:off x="5372100" y="5282723"/>
            <a:ext cx="6097978" cy="1477328"/>
          </a:xfrm>
          <a:prstGeom prst="rect">
            <a:avLst/>
          </a:prstGeom>
          <a:noFill/>
        </p:spPr>
        <p:txBody>
          <a:bodyPr wrap="square">
            <a:spAutoFit/>
          </a:bodyPr>
          <a:lstStyle/>
          <a:p>
            <a:r>
              <a:rPr lang="en-US" b="1" dirty="0"/>
              <a:t>Interactivity:</a:t>
            </a:r>
            <a:endParaRPr lang="en-US" dirty="0"/>
          </a:p>
          <a:p>
            <a:pPr>
              <a:buFont typeface="Arial" panose="020B0604020202020204" pitchFamily="34" charset="0"/>
              <a:buChar char="•"/>
            </a:pPr>
            <a:r>
              <a:rPr lang="en-US" dirty="0"/>
              <a:t>Immediate mask prediction on the prompted frame.</a:t>
            </a:r>
          </a:p>
          <a:p>
            <a:pPr>
              <a:buFont typeface="Arial" panose="020B0604020202020204" pitchFamily="34" charset="0"/>
              <a:buChar char="•"/>
            </a:pPr>
            <a:r>
              <a:rPr lang="en-US" dirty="0"/>
              <a:t>Propagation of segmentation to other frames.</a:t>
            </a:r>
          </a:p>
          <a:p>
            <a:pPr>
              <a:buFont typeface="Arial" panose="020B0604020202020204" pitchFamily="34" charset="0"/>
              <a:buChar char="•"/>
            </a:pPr>
            <a:r>
              <a:rPr lang="en-US" dirty="0"/>
              <a:t>Iterative refinement: Additional prompts on any frame can correct/improve the </a:t>
            </a:r>
            <a:r>
              <a:rPr lang="en-US" dirty="0" err="1"/>
              <a:t>masklet</a:t>
            </a:r>
            <a:r>
              <a:rPr lang="en-US" dirty="0"/>
              <a:t>.</a:t>
            </a:r>
          </a:p>
        </p:txBody>
      </p:sp>
    </p:spTree>
    <p:extLst>
      <p:ext uri="{BB962C8B-B14F-4D97-AF65-F5344CB8AC3E}">
        <p14:creationId xmlns:p14="http://schemas.microsoft.com/office/powerpoint/2010/main" val="743929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09705-4CE0-D05B-4DB3-AA1D0B75358D}"/>
              </a:ext>
            </a:extLst>
          </p:cNvPr>
          <p:cNvSpPr>
            <a:spLocks noGrp="1"/>
          </p:cNvSpPr>
          <p:nvPr>
            <p:ph type="title"/>
          </p:nvPr>
        </p:nvSpPr>
        <p:spPr/>
        <p:txBody>
          <a:bodyPr/>
          <a:lstStyle/>
          <a:p>
            <a:r>
              <a:rPr lang="en-US" b="1" dirty="0"/>
              <a:t>SAM 2 Model Architecture - Overview</a:t>
            </a:r>
            <a:endParaRPr lang="en-KR" b="1" dirty="0"/>
          </a:p>
        </p:txBody>
      </p:sp>
      <p:sp>
        <p:nvSpPr>
          <p:cNvPr id="3" name="Content Placeholder 2">
            <a:extLst>
              <a:ext uri="{FF2B5EF4-FFF2-40B4-BE49-F238E27FC236}">
                <a16:creationId xmlns:a16="http://schemas.microsoft.com/office/drawing/2014/main" id="{F7AAA890-FF2C-CC81-2E1B-1CCB922F0CF7}"/>
              </a:ext>
            </a:extLst>
          </p:cNvPr>
          <p:cNvSpPr>
            <a:spLocks noGrp="1"/>
          </p:cNvSpPr>
          <p:nvPr>
            <p:ph idx="1"/>
          </p:nvPr>
        </p:nvSpPr>
        <p:spPr/>
        <p:txBody>
          <a:bodyPr/>
          <a:lstStyle/>
          <a:p>
            <a:r>
              <a:rPr lang="en-US" dirty="0"/>
              <a:t>A natural generalization of SAM to the video domain.</a:t>
            </a:r>
          </a:p>
          <a:p>
            <a:r>
              <a:rPr lang="en-US" dirty="0"/>
              <a:t>Processes video frames one at a time (streaming).</a:t>
            </a:r>
          </a:p>
          <a:p>
            <a:r>
              <a:rPr lang="en-US" dirty="0"/>
              <a:t>Equipped with a </a:t>
            </a:r>
            <a:r>
              <a:rPr lang="en-US" b="1" dirty="0"/>
              <a:t>memory attention module</a:t>
            </a:r>
            <a:r>
              <a:rPr lang="en-US" dirty="0"/>
              <a:t> to attend to previous memories of the target object.</a:t>
            </a:r>
          </a:p>
          <a:p>
            <a:r>
              <a:rPr lang="en-US" dirty="0"/>
              <a:t>When applied to images (single-frame video), memory is empty, and it behaves like SAM.</a:t>
            </a:r>
          </a:p>
          <a:p>
            <a:endParaRPr lang="en-KR" dirty="0"/>
          </a:p>
        </p:txBody>
      </p:sp>
      <p:pic>
        <p:nvPicPr>
          <p:cNvPr id="5" name="Picture 4" descr="A diagram of a computer process&#10;&#10;Description automatically generated">
            <a:extLst>
              <a:ext uri="{FF2B5EF4-FFF2-40B4-BE49-F238E27FC236}">
                <a16:creationId xmlns:a16="http://schemas.microsoft.com/office/drawing/2014/main" id="{6C99D997-79A3-6475-1459-D9BA9300DCA5}"/>
              </a:ext>
            </a:extLst>
          </p:cNvPr>
          <p:cNvPicPr>
            <a:picLocks noChangeAspect="1"/>
          </p:cNvPicPr>
          <p:nvPr/>
        </p:nvPicPr>
        <p:blipFill>
          <a:blip r:embed="rId3"/>
          <a:stretch>
            <a:fillRect/>
          </a:stretch>
        </p:blipFill>
        <p:spPr>
          <a:xfrm>
            <a:off x="1928813" y="4633912"/>
            <a:ext cx="7772400" cy="2103539"/>
          </a:xfrm>
          <a:prstGeom prst="rect">
            <a:avLst/>
          </a:prstGeom>
        </p:spPr>
      </p:pic>
    </p:spTree>
    <p:extLst>
      <p:ext uri="{BB962C8B-B14F-4D97-AF65-F5344CB8AC3E}">
        <p14:creationId xmlns:p14="http://schemas.microsoft.com/office/powerpoint/2010/main" val="3048999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p:txBody>
          <a:bodyPr/>
          <a:lstStyle/>
          <a:p>
            <a:r>
              <a:rPr lang="en-US" b="1" dirty="0"/>
              <a:t>Training SAM 2</a:t>
            </a:r>
            <a:endParaRPr lang="en-KR" b="1" dirty="0"/>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p:txBody>
          <a:bodyPr>
            <a:normAutofit fontScale="77500" lnSpcReduction="20000"/>
          </a:bodyPr>
          <a:lstStyle/>
          <a:p>
            <a:r>
              <a:rPr lang="en-US" b="1" dirty="0"/>
              <a:t>Joint Training:</a:t>
            </a:r>
            <a:r>
              <a:rPr lang="en-US" dirty="0"/>
              <a:t> On both image (SA-1B subset) and video data (SA-V, Internal, public VOS datasets).</a:t>
            </a:r>
          </a:p>
          <a:p>
            <a:r>
              <a:rPr lang="en-US" b="1" dirty="0"/>
              <a:t>Interactive Simulation:</a:t>
            </a:r>
            <a:endParaRPr lang="en-US" dirty="0"/>
          </a:p>
          <a:p>
            <a:pPr>
              <a:buFont typeface="Arial" panose="020B0604020202020204" pitchFamily="34" charset="0"/>
              <a:buChar char="•"/>
            </a:pPr>
            <a:r>
              <a:rPr lang="en-US" dirty="0"/>
              <a:t>Samples sequences of 8 frames.</a:t>
            </a:r>
          </a:p>
          <a:p>
            <a:pPr>
              <a:buFont typeface="Arial" panose="020B0604020202020204" pitchFamily="34" charset="0"/>
              <a:buChar char="•"/>
            </a:pPr>
            <a:r>
              <a:rPr lang="en-US" dirty="0"/>
              <a:t>Randomly selects up to 2 frames for initial prompts (ground-truth mask, positive click, or bounding box).</a:t>
            </a:r>
          </a:p>
          <a:p>
            <a:pPr>
              <a:buFont typeface="Arial" panose="020B0604020202020204" pitchFamily="34" charset="0"/>
              <a:buChar char="•"/>
            </a:pPr>
            <a:r>
              <a:rPr lang="en-US" dirty="0"/>
              <a:t>Probabilistically samples corrective clicks based on model predictions vs. ground-truth </a:t>
            </a:r>
            <a:r>
              <a:rPr lang="en-US" dirty="0" err="1"/>
              <a:t>masklet</a:t>
            </a:r>
            <a:r>
              <a:rPr lang="en-US" dirty="0"/>
              <a:t>.</a:t>
            </a:r>
          </a:p>
          <a:p>
            <a:r>
              <a:rPr lang="en-US" b="1" dirty="0"/>
              <a:t>Alternating Training Strategy:</a:t>
            </a:r>
            <a:r>
              <a:rPr lang="en-US" dirty="0"/>
              <a:t> Alternates batches from image and video sources to balance exposure and optimize compute.</a:t>
            </a:r>
          </a:p>
          <a:p>
            <a:r>
              <a:rPr lang="en-US" b="1" dirty="0"/>
              <a:t>Data Augmentation:</a:t>
            </a:r>
            <a:r>
              <a:rPr lang="en-US" dirty="0"/>
              <a:t> Applied to training videos (flips, affine transforms, color jitter, mosaic).</a:t>
            </a:r>
          </a:p>
          <a:p>
            <a:r>
              <a:rPr lang="en-US" b="1" dirty="0"/>
              <a:t>Losses:</a:t>
            </a:r>
            <a:r>
              <a:rPr lang="en-US" dirty="0"/>
              <a:t> Combination of focal &amp; dice (mask), MAE (</a:t>
            </a:r>
            <a:r>
              <a:rPr lang="en-US" dirty="0" err="1"/>
              <a:t>IoU</a:t>
            </a:r>
            <a:r>
              <a:rPr lang="en-US" dirty="0"/>
              <a:t>), cross-entropy (occlusion).</a:t>
            </a:r>
          </a:p>
          <a:p>
            <a:endParaRPr lang="en-KR" dirty="0"/>
          </a:p>
        </p:txBody>
      </p:sp>
    </p:spTree>
    <p:extLst>
      <p:ext uri="{BB962C8B-B14F-4D97-AF65-F5344CB8AC3E}">
        <p14:creationId xmlns:p14="http://schemas.microsoft.com/office/powerpoint/2010/main" val="3625205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p:txBody>
          <a:bodyPr/>
          <a:lstStyle/>
          <a:p>
            <a:r>
              <a:rPr lang="en-US" b="1" dirty="0"/>
              <a:t>Data Engine &amp; SA-V Dataset - Motivation</a:t>
            </a:r>
            <a:endParaRPr lang="en-KR" b="1" dirty="0"/>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p:txBody>
          <a:bodyPr>
            <a:normAutofit/>
          </a:bodyPr>
          <a:lstStyle/>
          <a:p>
            <a:pPr>
              <a:buFont typeface="Arial" panose="020B0604020202020204" pitchFamily="34" charset="0"/>
              <a:buChar char="•"/>
            </a:pPr>
            <a:r>
              <a:rPr lang="en-US" b="1" dirty="0"/>
              <a:t>Goal:</a:t>
            </a:r>
            <a:r>
              <a:rPr lang="en-US" dirty="0"/>
              <a:t> To enable "segment anything" in video, a large and diverse dataset is crucial.</a:t>
            </a:r>
          </a:p>
          <a:p>
            <a:pPr>
              <a:buFont typeface="Arial" panose="020B0604020202020204" pitchFamily="34" charset="0"/>
              <a:buChar char="•"/>
            </a:pPr>
            <a:r>
              <a:rPr lang="en-US" b="1" dirty="0"/>
              <a:t>Data Engine:</a:t>
            </a:r>
            <a:endParaRPr lang="en-US" dirty="0"/>
          </a:p>
          <a:p>
            <a:pPr marL="742950" lvl="1" indent="-285750">
              <a:buFont typeface="Arial" panose="020B0604020202020204" pitchFamily="34" charset="0"/>
              <a:buChar char="•"/>
            </a:pPr>
            <a:r>
              <a:rPr lang="en-US" dirty="0"/>
              <a:t>Iterative process: Uses the model-in-the-loop with human annotators.</a:t>
            </a:r>
          </a:p>
          <a:p>
            <a:pPr marL="742950" lvl="1" indent="-285750">
              <a:buFont typeface="Arial" panose="020B0604020202020204" pitchFamily="34" charset="0"/>
              <a:buChar char="•"/>
            </a:pPr>
            <a:r>
              <a:rPr lang="en-US" dirty="0"/>
              <a:t>Improves both the model and the data over time.</a:t>
            </a:r>
          </a:p>
          <a:p>
            <a:pPr>
              <a:buFont typeface="Arial" panose="020B0604020202020204" pitchFamily="34" charset="0"/>
              <a:buChar char="•"/>
            </a:pPr>
            <a:r>
              <a:rPr lang="en-US" b="1" dirty="0"/>
              <a:t>Annotation Focus:</a:t>
            </a:r>
            <a:endParaRPr lang="en-US" dirty="0"/>
          </a:p>
          <a:p>
            <a:pPr marL="742950" lvl="1" indent="-285750">
              <a:buFont typeface="Arial" panose="020B0604020202020204" pitchFamily="34" charset="0"/>
              <a:buChar char="•"/>
            </a:pPr>
            <a:r>
              <a:rPr lang="en-US" dirty="0"/>
              <a:t>Not restricted to specific object categories.</a:t>
            </a:r>
          </a:p>
          <a:p>
            <a:pPr marL="742950" lvl="1" indent="-285750">
              <a:buFont typeface="Arial" panose="020B0604020202020204" pitchFamily="34" charset="0"/>
              <a:buChar char="•"/>
            </a:pPr>
            <a:r>
              <a:rPr lang="en-US" dirty="0"/>
              <a:t>Targets any object with a valid boundary, including whole objects and parts/subparts.</a:t>
            </a:r>
          </a:p>
        </p:txBody>
      </p:sp>
    </p:spTree>
    <p:extLst>
      <p:ext uri="{BB962C8B-B14F-4D97-AF65-F5344CB8AC3E}">
        <p14:creationId xmlns:p14="http://schemas.microsoft.com/office/powerpoint/2010/main" val="3624461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58254" y="-358254"/>
            <a:ext cx="6858000" cy="7574507"/>
          </a:xfrm>
          <a:prstGeom prst="rect">
            <a:avLst/>
          </a:prstGeom>
          <a:ln>
            <a:noFill/>
          </a:ln>
          <a:effectLst>
            <a:outerShdw blurRad="304800" dist="317500" sx="94000" sy="94000" algn="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a:xfrm>
            <a:off x="621722" y="1691993"/>
            <a:ext cx="6032738" cy="1288211"/>
          </a:xfrm>
        </p:spPr>
        <p:txBody>
          <a:bodyPr anchor="b">
            <a:normAutofit/>
          </a:bodyPr>
          <a:lstStyle/>
          <a:p>
            <a:r>
              <a:rPr lang="en-US" sz="4000" b="1" dirty="0"/>
              <a:t>Data Engine - Phases of Development</a:t>
            </a:r>
            <a:endParaRPr lang="en-KR" sz="4000" b="1" dirty="0"/>
          </a:p>
        </p:txBody>
      </p:sp>
      <p:pic>
        <p:nvPicPr>
          <p:cNvPr id="5" name="Picture 4" descr="A screenshot of a graph&#10;&#10;Description automatically generated">
            <a:extLst>
              <a:ext uri="{FF2B5EF4-FFF2-40B4-BE49-F238E27FC236}">
                <a16:creationId xmlns:a16="http://schemas.microsoft.com/office/drawing/2014/main" id="{E105FD8F-8F41-0201-BE70-57FB62F4740A}"/>
              </a:ext>
            </a:extLst>
          </p:cNvPr>
          <p:cNvPicPr>
            <a:picLocks noChangeAspect="1"/>
          </p:cNvPicPr>
          <p:nvPr/>
        </p:nvPicPr>
        <p:blipFill>
          <a:blip r:embed="rId3"/>
          <a:stretch>
            <a:fillRect/>
          </a:stretch>
        </p:blipFill>
        <p:spPr>
          <a:xfrm>
            <a:off x="453816" y="3015663"/>
            <a:ext cx="7037832" cy="1724268"/>
          </a:xfrm>
          <a:prstGeom prst="rect">
            <a:avLst/>
          </a:prstGeom>
        </p:spPr>
      </p:pic>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a:xfrm>
            <a:off x="7491648" y="691912"/>
            <a:ext cx="4700352" cy="5474173"/>
          </a:xfrm>
        </p:spPr>
        <p:txBody>
          <a:bodyPr anchor="ctr">
            <a:normAutofit/>
          </a:bodyPr>
          <a:lstStyle/>
          <a:p>
            <a:r>
              <a:rPr lang="en-US" sz="1000" b="1" dirty="0"/>
              <a:t>Phase 1: SAM per frame</a:t>
            </a:r>
            <a:endParaRPr lang="en-US" sz="1000" dirty="0"/>
          </a:p>
          <a:p>
            <a:pPr>
              <a:buFont typeface="Arial" panose="020B0604020202020204" pitchFamily="34" charset="0"/>
              <a:buChar char="•"/>
            </a:pPr>
            <a:r>
              <a:rPr lang="en-US" sz="1000" dirty="0"/>
              <a:t>Used original image-based SAM for frame-by-frame annotation + manual tools.</a:t>
            </a:r>
          </a:p>
          <a:p>
            <a:pPr>
              <a:buFont typeface="Arial" panose="020B0604020202020204" pitchFamily="34" charset="0"/>
              <a:buChar char="•"/>
            </a:pPr>
            <a:r>
              <a:rPr lang="en-US" sz="1000" dirty="0"/>
              <a:t>Slow (37.8s/frame) but high-quality spatial masks.</a:t>
            </a:r>
          </a:p>
          <a:p>
            <a:pPr>
              <a:buFont typeface="Arial" panose="020B0604020202020204" pitchFamily="34" charset="0"/>
              <a:buChar char="•"/>
            </a:pPr>
            <a:r>
              <a:rPr lang="en-US" sz="1000" dirty="0"/>
              <a:t>Collected 16K </a:t>
            </a:r>
            <a:r>
              <a:rPr lang="en-US" sz="1000" dirty="0" err="1"/>
              <a:t>masklets</a:t>
            </a:r>
            <a:r>
              <a:rPr lang="en-US" sz="1000" dirty="0"/>
              <a:t>; used for SA-V </a:t>
            </a:r>
            <a:r>
              <a:rPr lang="en-US" sz="1000" dirty="0" err="1"/>
              <a:t>val</a:t>
            </a:r>
            <a:r>
              <a:rPr lang="en-US" sz="1000" dirty="0"/>
              <a:t>/test sets to mitigate SAM 2 bias.</a:t>
            </a:r>
          </a:p>
          <a:p>
            <a:r>
              <a:rPr lang="en-US" sz="1000" b="1" dirty="0"/>
              <a:t>Phase 2: SAM + SAM 2 Mask</a:t>
            </a:r>
            <a:endParaRPr lang="en-US" sz="1000" dirty="0"/>
          </a:p>
          <a:p>
            <a:pPr>
              <a:buFont typeface="Arial" panose="020B0604020202020204" pitchFamily="34" charset="0"/>
              <a:buChar char="•"/>
            </a:pPr>
            <a:r>
              <a:rPr lang="en-US" sz="1000" dirty="0"/>
              <a:t>Introduced an early SAM 2 (mask prompts only) for temporal propagation.</a:t>
            </a:r>
          </a:p>
          <a:p>
            <a:pPr>
              <a:buFont typeface="Arial" panose="020B0604020202020204" pitchFamily="34" charset="0"/>
              <a:buChar char="•"/>
            </a:pPr>
            <a:r>
              <a:rPr lang="en-US" sz="1000" dirty="0"/>
              <a:t>Annotators used SAM for initial/refined masks, SAM 2 Mask for propagation.</a:t>
            </a:r>
          </a:p>
          <a:p>
            <a:pPr>
              <a:buFont typeface="Arial" panose="020B0604020202020204" pitchFamily="34" charset="0"/>
              <a:buChar char="•"/>
            </a:pPr>
            <a:r>
              <a:rPr lang="en-US" sz="1000" dirty="0"/>
              <a:t>Faster (~7.4s/frame, 5.1x speedup). Collected 63.5K </a:t>
            </a:r>
            <a:r>
              <a:rPr lang="en-US" sz="1000" dirty="0" err="1"/>
              <a:t>masklets</a:t>
            </a:r>
            <a:r>
              <a:rPr lang="en-US" sz="1000" dirty="0"/>
              <a:t>.</a:t>
            </a:r>
          </a:p>
          <a:p>
            <a:r>
              <a:rPr lang="en-US" sz="1000" b="1" dirty="0"/>
              <a:t>Phase 3: Full SAM 2</a:t>
            </a:r>
            <a:endParaRPr lang="en-US" sz="1000" dirty="0"/>
          </a:p>
          <a:p>
            <a:pPr>
              <a:buFont typeface="Arial" panose="020B0604020202020204" pitchFamily="34" charset="0"/>
              <a:buChar char="•"/>
            </a:pPr>
            <a:r>
              <a:rPr lang="en-US" sz="1000" dirty="0"/>
              <a:t>Utilized the fully-featured SAM 2 (various prompts, temporal memory).</a:t>
            </a:r>
          </a:p>
          <a:p>
            <a:pPr>
              <a:buFont typeface="Arial" panose="020B0604020202020204" pitchFamily="34" charset="0"/>
              <a:buChar char="•"/>
            </a:pPr>
            <a:r>
              <a:rPr lang="en-US" sz="1000" dirty="0"/>
              <a:t>Annotators provided occasional refinement clicks.</a:t>
            </a:r>
          </a:p>
          <a:p>
            <a:pPr>
              <a:buFont typeface="Arial" panose="020B0604020202020204" pitchFamily="34" charset="0"/>
              <a:buChar char="•"/>
            </a:pPr>
            <a:r>
              <a:rPr lang="en-US" sz="1000" dirty="0"/>
              <a:t>Fastest (~4.5s/frame, 8.4x speedup vs. Phase 1). Collected 197.0K </a:t>
            </a:r>
            <a:r>
              <a:rPr lang="en-US" sz="1000" dirty="0" err="1"/>
              <a:t>masklets</a:t>
            </a:r>
            <a:r>
              <a:rPr lang="en-US" sz="1000" dirty="0"/>
              <a:t>.</a:t>
            </a:r>
          </a:p>
          <a:p>
            <a:r>
              <a:rPr lang="en-US" sz="1000" b="1" dirty="0"/>
              <a:t>Quality Verification:</a:t>
            </a:r>
            <a:r>
              <a:rPr lang="en-US" sz="1000" dirty="0"/>
              <a:t> Separate annotators verified </a:t>
            </a:r>
            <a:r>
              <a:rPr lang="en-US" sz="1000" dirty="0" err="1"/>
              <a:t>masklet</a:t>
            </a:r>
            <a:r>
              <a:rPr lang="en-US" sz="1000" dirty="0"/>
              <a:t> quality.</a:t>
            </a:r>
          </a:p>
          <a:p>
            <a:r>
              <a:rPr lang="en-US" sz="1000" b="1" dirty="0"/>
              <a:t>Auto </a:t>
            </a:r>
            <a:r>
              <a:rPr lang="en-US" sz="1000" b="1" dirty="0" err="1"/>
              <a:t>Masklet</a:t>
            </a:r>
            <a:r>
              <a:rPr lang="en-US" sz="1000" b="1" dirty="0"/>
              <a:t> Generation:</a:t>
            </a:r>
            <a:r>
              <a:rPr lang="en-US" sz="1000" dirty="0"/>
              <a:t> SAM 2 prompted with grid points to generate candidates, then verified. Increased coverage and identified model failure cases.</a:t>
            </a:r>
          </a:p>
        </p:txBody>
      </p:sp>
    </p:spTree>
    <p:extLst>
      <p:ext uri="{BB962C8B-B14F-4D97-AF65-F5344CB8AC3E}">
        <p14:creationId xmlns:p14="http://schemas.microsoft.com/office/powerpoint/2010/main" val="32039979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0CC07-5305-0A60-9288-2C7A41B2A6D6}"/>
              </a:ext>
            </a:extLst>
          </p:cNvPr>
          <p:cNvSpPr>
            <a:spLocks noGrp="1"/>
          </p:cNvSpPr>
          <p:nvPr>
            <p:ph type="title"/>
          </p:nvPr>
        </p:nvSpPr>
        <p:spPr/>
        <p:txBody>
          <a:bodyPr/>
          <a:lstStyle/>
          <a:p>
            <a:r>
              <a:rPr lang="en-US" b="1" dirty="0"/>
              <a:t>SA-V Dataset - Statistics &amp; Diversity</a:t>
            </a:r>
            <a:endParaRPr lang="en-KR" b="1" dirty="0"/>
          </a:p>
        </p:txBody>
      </p:sp>
      <p:sp>
        <p:nvSpPr>
          <p:cNvPr id="3" name="Content Placeholder 2">
            <a:extLst>
              <a:ext uri="{FF2B5EF4-FFF2-40B4-BE49-F238E27FC236}">
                <a16:creationId xmlns:a16="http://schemas.microsoft.com/office/drawing/2014/main" id="{F6871EDC-E90F-F41B-6523-67C9AF8FC2A7}"/>
              </a:ext>
            </a:extLst>
          </p:cNvPr>
          <p:cNvSpPr>
            <a:spLocks noGrp="1"/>
          </p:cNvSpPr>
          <p:nvPr>
            <p:ph idx="1"/>
          </p:nvPr>
        </p:nvSpPr>
        <p:spPr>
          <a:xfrm>
            <a:off x="838200" y="1690688"/>
            <a:ext cx="5610101" cy="3660775"/>
          </a:xfrm>
        </p:spPr>
        <p:txBody>
          <a:bodyPr>
            <a:normAutofit/>
          </a:bodyPr>
          <a:lstStyle/>
          <a:p>
            <a:r>
              <a:rPr lang="en-US" sz="2000" b="1" dirty="0"/>
              <a:t>Scale:</a:t>
            </a:r>
            <a:r>
              <a:rPr lang="en-US" sz="2000" dirty="0"/>
              <a:t> 50.9K videos, 642.6K </a:t>
            </a:r>
            <a:r>
              <a:rPr lang="en-US" sz="2000" dirty="0" err="1"/>
              <a:t>masklets</a:t>
            </a:r>
            <a:r>
              <a:rPr lang="en-US" sz="2000" dirty="0"/>
              <a:t> (190.9K manual, 451.7K auto).</a:t>
            </a:r>
          </a:p>
          <a:p>
            <a:pPr>
              <a:buFont typeface="Arial" panose="020B0604020202020204" pitchFamily="34" charset="0"/>
              <a:buChar char="•"/>
            </a:pPr>
            <a:r>
              <a:rPr lang="en-US" sz="2000" dirty="0"/>
              <a:t>Total: </a:t>
            </a:r>
            <a:r>
              <a:rPr lang="en-US" sz="2000" b="1" dirty="0"/>
              <a:t>35.5 Million masks</a:t>
            </a:r>
            <a:r>
              <a:rPr lang="en-US" sz="2000" dirty="0"/>
              <a:t> (53x more than largest existing VOS dataset).</a:t>
            </a:r>
          </a:p>
          <a:p>
            <a:r>
              <a:rPr lang="en-US" sz="2000" b="1" dirty="0"/>
              <a:t>Video Characteristics:</a:t>
            </a:r>
            <a:endParaRPr lang="en-US" sz="2000" dirty="0"/>
          </a:p>
          <a:p>
            <a:pPr>
              <a:buFont typeface="Arial" panose="020B0604020202020204" pitchFamily="34" charset="0"/>
              <a:buChar char="•"/>
            </a:pPr>
            <a:r>
              <a:rPr lang="en-US" sz="2000" dirty="0"/>
              <a:t>Newly collected by </a:t>
            </a:r>
            <a:r>
              <a:rPr lang="en-US" sz="2000" dirty="0" err="1"/>
              <a:t>crowdworkers</a:t>
            </a:r>
            <a:r>
              <a:rPr lang="en-US" sz="2000" dirty="0"/>
              <a:t>.</a:t>
            </a:r>
          </a:p>
          <a:p>
            <a:pPr>
              <a:buFont typeface="Arial" panose="020B0604020202020204" pitchFamily="34" charset="0"/>
              <a:buChar char="•"/>
            </a:pPr>
            <a:r>
              <a:rPr lang="en-US" sz="2000" dirty="0"/>
              <a:t>54% indoor, 46% outdoor; diverse "in-the-wild" environments.</a:t>
            </a:r>
          </a:p>
          <a:p>
            <a:pPr>
              <a:buFont typeface="Arial" panose="020B0604020202020204" pitchFamily="34" charset="0"/>
              <a:buChar char="•"/>
            </a:pPr>
            <a:r>
              <a:rPr lang="en-US" sz="2000" dirty="0"/>
              <a:t>Average duration: 14 seconds. Total 196.0 hours.</a:t>
            </a:r>
          </a:p>
          <a:p>
            <a:endParaRPr lang="en-US" sz="2000" dirty="0"/>
          </a:p>
        </p:txBody>
      </p:sp>
      <p:pic>
        <p:nvPicPr>
          <p:cNvPr id="5" name="Picture 4" descr="A map of the world with different colored squares&#10;&#10;Description automatically generated">
            <a:extLst>
              <a:ext uri="{FF2B5EF4-FFF2-40B4-BE49-F238E27FC236}">
                <a16:creationId xmlns:a16="http://schemas.microsoft.com/office/drawing/2014/main" id="{00EB7F87-CE97-ED17-FA59-36822545C3E3}"/>
              </a:ext>
            </a:extLst>
          </p:cNvPr>
          <p:cNvPicPr>
            <a:picLocks noChangeAspect="1"/>
          </p:cNvPicPr>
          <p:nvPr/>
        </p:nvPicPr>
        <p:blipFill>
          <a:blip r:embed="rId3"/>
          <a:stretch>
            <a:fillRect/>
          </a:stretch>
        </p:blipFill>
        <p:spPr>
          <a:xfrm>
            <a:off x="3745466" y="4904509"/>
            <a:ext cx="7608334" cy="1953491"/>
          </a:xfrm>
          <a:prstGeom prst="rect">
            <a:avLst/>
          </a:prstGeom>
        </p:spPr>
      </p:pic>
      <p:sp>
        <p:nvSpPr>
          <p:cNvPr id="7" name="TextBox 6">
            <a:extLst>
              <a:ext uri="{FF2B5EF4-FFF2-40B4-BE49-F238E27FC236}">
                <a16:creationId xmlns:a16="http://schemas.microsoft.com/office/drawing/2014/main" id="{B6B0CC55-0ED4-9444-D2E8-7A60F72F4C47}"/>
              </a:ext>
            </a:extLst>
          </p:cNvPr>
          <p:cNvSpPr txBox="1"/>
          <p:nvPr/>
        </p:nvSpPr>
        <p:spPr>
          <a:xfrm>
            <a:off x="6448301" y="1690688"/>
            <a:ext cx="5287488" cy="2308324"/>
          </a:xfrm>
          <a:prstGeom prst="rect">
            <a:avLst/>
          </a:prstGeom>
          <a:noFill/>
        </p:spPr>
        <p:txBody>
          <a:bodyPr wrap="square">
            <a:spAutoFit/>
          </a:bodyPr>
          <a:lstStyle/>
          <a:p>
            <a:r>
              <a:rPr lang="en-US" b="1" dirty="0"/>
              <a:t>Annotation Challenges:</a:t>
            </a:r>
            <a:endParaRPr lang="en-US" dirty="0"/>
          </a:p>
          <a:p>
            <a:pPr>
              <a:buFont typeface="Arial" panose="020B0604020202020204" pitchFamily="34" charset="0"/>
              <a:buChar char="•"/>
            </a:pPr>
            <a:r>
              <a:rPr lang="en-US" dirty="0"/>
              <a:t>High "disappearance rate" (42.5% for manual </a:t>
            </a:r>
            <a:r>
              <a:rPr lang="en-US" dirty="0" err="1"/>
              <a:t>masklets</a:t>
            </a:r>
            <a:r>
              <a:rPr lang="en-US" dirty="0"/>
              <a:t>) - objects occluded and reappearing.</a:t>
            </a:r>
          </a:p>
          <a:p>
            <a:r>
              <a:rPr lang="en-US" b="1" dirty="0"/>
              <a:t>Diversity:</a:t>
            </a:r>
            <a:endParaRPr lang="en-US" dirty="0"/>
          </a:p>
          <a:p>
            <a:pPr>
              <a:buFont typeface="Arial" panose="020B0604020202020204" pitchFamily="34" charset="0"/>
              <a:buChar char="•"/>
            </a:pPr>
            <a:r>
              <a:rPr lang="en-US" b="1" dirty="0"/>
              <a:t>Geographic:</a:t>
            </a:r>
            <a:r>
              <a:rPr lang="en-US" dirty="0"/>
              <a:t> Videos recorded across 47 countries.</a:t>
            </a:r>
          </a:p>
          <a:p>
            <a:pPr>
              <a:buFont typeface="Arial" panose="020B0604020202020204" pitchFamily="34" charset="0"/>
              <a:buChar char="•"/>
            </a:pPr>
            <a:r>
              <a:rPr lang="en-US" b="1" dirty="0" err="1"/>
              <a:t>Crowdworker</a:t>
            </a:r>
            <a:r>
              <a:rPr lang="en-US" b="1" dirty="0"/>
              <a:t> Demographics:</a:t>
            </a:r>
            <a:r>
              <a:rPr lang="en-US" dirty="0"/>
              <a:t> Diverse self-reported demographics.</a:t>
            </a:r>
          </a:p>
          <a:p>
            <a:pPr>
              <a:buFont typeface="Arial" panose="020B0604020202020204" pitchFamily="34" charset="0"/>
              <a:buChar char="•"/>
            </a:pPr>
            <a:r>
              <a:rPr lang="en-US" b="1" dirty="0"/>
              <a:t>Mask Sizes:</a:t>
            </a:r>
            <a:r>
              <a:rPr lang="en-US" dirty="0"/>
              <a:t> Majority of masks are relatively small</a:t>
            </a:r>
            <a:endParaRPr lang="en-KR" dirty="0"/>
          </a:p>
        </p:txBody>
      </p:sp>
    </p:spTree>
    <p:extLst>
      <p:ext uri="{BB962C8B-B14F-4D97-AF65-F5344CB8AC3E}">
        <p14:creationId xmlns:p14="http://schemas.microsoft.com/office/powerpoint/2010/main" val="17808254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309</TotalTime>
  <Words>3254</Words>
  <Application>Microsoft Macintosh PowerPoint</Application>
  <PresentationFormat>Widescreen</PresentationFormat>
  <Paragraphs>167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Aptos</vt:lpstr>
      <vt:lpstr>Aptos Display</vt:lpstr>
      <vt:lpstr>Arial</vt:lpstr>
      <vt:lpstr>Calibri</vt:lpstr>
      <vt:lpstr>Office Theme</vt:lpstr>
      <vt:lpstr>SAM 2: Segment Anything in Images and Videos</vt:lpstr>
      <vt:lpstr>Introduction - The Challenge</vt:lpstr>
      <vt:lpstr>SAM 2 - Overview of Contributions</vt:lpstr>
      <vt:lpstr>Task - Promotable Visual Segmentation (PVS)</vt:lpstr>
      <vt:lpstr>SAM 2 Model Architecture - Overview</vt:lpstr>
      <vt:lpstr>Training SAM 2</vt:lpstr>
      <vt:lpstr>Data Engine &amp; SA-V Dataset - Motivation</vt:lpstr>
      <vt:lpstr>Data Engine - Phases of Development</vt:lpstr>
      <vt:lpstr>SA-V Dataset - Statistics &amp; Diversity</vt:lpstr>
      <vt:lpstr>Experimental Results - Promptable Video Segmentation</vt:lpstr>
      <vt:lpstr>Experimental Results - Semi-supervised VOS &amp; Image Segmentation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 2: Segment Anything in Images and Videos</dc:title>
  <dc:creator>Abdirashid Omar</dc:creator>
  <cp:lastModifiedBy>Abdirashid Omar</cp:lastModifiedBy>
  <cp:revision>2</cp:revision>
  <dcterms:created xsi:type="dcterms:W3CDTF">2025-06-02T09:07:58Z</dcterms:created>
  <dcterms:modified xsi:type="dcterms:W3CDTF">2025-06-09T09:21:06Z</dcterms:modified>
</cp:coreProperties>
</file>

<file path=docProps/thumbnail.jpeg>
</file>